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26"/>
  </p:notesMasterIdLst>
  <p:handoutMasterIdLst>
    <p:handoutMasterId r:id="rId27"/>
  </p:handoutMasterIdLst>
  <p:sldIdLst>
    <p:sldId id="979" r:id="rId3"/>
    <p:sldId id="953" r:id="rId4"/>
    <p:sldId id="892" r:id="rId5"/>
    <p:sldId id="891" r:id="rId6"/>
    <p:sldId id="978" r:id="rId7"/>
    <p:sldId id="957" r:id="rId8"/>
    <p:sldId id="893" r:id="rId9"/>
    <p:sldId id="958" r:id="rId10"/>
    <p:sldId id="960" r:id="rId11"/>
    <p:sldId id="961" r:id="rId12"/>
    <p:sldId id="962" r:id="rId13"/>
    <p:sldId id="964" r:id="rId14"/>
    <p:sldId id="965" r:id="rId15"/>
    <p:sldId id="966" r:id="rId16"/>
    <p:sldId id="905" r:id="rId17"/>
    <p:sldId id="968" r:id="rId18"/>
    <p:sldId id="907" r:id="rId19"/>
    <p:sldId id="973" r:id="rId20"/>
    <p:sldId id="974" r:id="rId21"/>
    <p:sldId id="980" r:id="rId22"/>
    <p:sldId id="975" r:id="rId23"/>
    <p:sldId id="985" r:id="rId24"/>
    <p:sldId id="982" r:id="rId25"/>
  </p:sldIdLst>
  <p:sldSz cx="9144000" cy="6858000" type="screen4x3"/>
  <p:notesSz cx="6789738" cy="99298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D4AC0"/>
    <a:srgbClr val="E30056"/>
    <a:srgbClr val="DA30A5"/>
    <a:srgbClr val="DD2DC8"/>
    <a:srgbClr val="000066"/>
    <a:srgbClr val="000099"/>
    <a:srgbClr val="FFFFCC"/>
    <a:srgbClr val="FFFF99"/>
    <a:srgbClr val="00FF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7" autoAdjust="0"/>
    <p:restoredTop sz="99400" autoAdjust="0"/>
  </p:normalViewPr>
  <p:slideViewPr>
    <p:cSldViewPr>
      <p:cViewPr varScale="1">
        <p:scale>
          <a:sx n="125" d="100"/>
          <a:sy n="125" d="100"/>
        </p:scale>
        <p:origin x="160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75" d="100"/>
          <a:sy n="75" d="100"/>
        </p:scale>
        <p:origin x="-1398" y="-60"/>
      </p:cViewPr>
      <p:guideLst>
        <p:guide orient="horz" pos="3126"/>
        <p:guide pos="21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8.xml"/><Relationship Id="rId2" Type="http://schemas.openxmlformats.org/officeDocument/2006/relationships/slide" Target="slides/slide17.xml"/><Relationship Id="rId1" Type="http://schemas.openxmlformats.org/officeDocument/2006/relationships/slide" Target="slides/slide14.xml"/><Relationship Id="rId4" Type="http://schemas.openxmlformats.org/officeDocument/2006/relationships/slide" Target="slides/slide1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14663" y="9456738"/>
            <a:ext cx="763587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96" tIns="44748" rIns="87896" bIns="44748">
            <a:spAutoFit/>
          </a:bodyPr>
          <a:lstStyle/>
          <a:p>
            <a:pPr algn="ctr" defTabSz="874713">
              <a:lnSpc>
                <a:spcPct val="90000"/>
              </a:lnSpc>
            </a:pPr>
            <a:r>
              <a:rPr lang="fr-FR" altLang="fr-FR" sz="1200" b="0"/>
              <a:t>Page </a:t>
            </a:r>
            <a:fld id="{7E437E20-9974-4898-8EFB-25EEAD6ECAEA}" type="slidenum">
              <a:rPr lang="fr-FR" altLang="fr-FR" sz="1200" b="0"/>
              <a:pPr algn="ctr" defTabSz="874713">
                <a:lnSpc>
                  <a:spcPct val="90000"/>
                </a:lnSpc>
              </a:pPr>
              <a:t>‹N°›</a:t>
            </a:fld>
            <a:endParaRPr lang="fr-FR" altLang="fr-FR" sz="1200" b="0"/>
          </a:p>
        </p:txBody>
      </p:sp>
    </p:spTree>
    <p:extLst>
      <p:ext uri="{BB962C8B-B14F-4D97-AF65-F5344CB8AC3E}">
        <p14:creationId xmlns:p14="http://schemas.microsoft.com/office/powerpoint/2010/main" val="4004665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014663" y="9456738"/>
            <a:ext cx="763587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96" tIns="44748" rIns="87896" bIns="44748">
            <a:spAutoFit/>
          </a:bodyPr>
          <a:lstStyle/>
          <a:p>
            <a:pPr algn="ctr" defTabSz="874713">
              <a:lnSpc>
                <a:spcPct val="90000"/>
              </a:lnSpc>
            </a:pPr>
            <a:r>
              <a:rPr lang="fr-FR" altLang="fr-FR" sz="1200" b="0"/>
              <a:t>Page </a:t>
            </a:r>
            <a:fld id="{61343292-278F-4ABB-9598-EEC5CBAEEAB9}" type="slidenum">
              <a:rPr lang="fr-FR" altLang="fr-FR" sz="1200" b="0"/>
              <a:pPr algn="ctr" defTabSz="874713">
                <a:lnSpc>
                  <a:spcPct val="90000"/>
                </a:lnSpc>
              </a:pPr>
              <a:t>‹N°›</a:t>
            </a:fld>
            <a:endParaRPr lang="fr-FR" altLang="fr-FR" sz="1200" b="0"/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52475"/>
            <a:ext cx="4945063" cy="3708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78400" cy="418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94" tIns="44748" rIns="91094" bIns="447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Corps du texte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728543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168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79988" cy="4468812"/>
          </a:xfrm>
        </p:spPr>
        <p:txBody>
          <a:bodyPr/>
          <a:lstStyle/>
          <a:p>
            <a:endParaRPr lang="en-GB" sz="1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170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4716463"/>
            <a:ext cx="6186488" cy="4551362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171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4716463"/>
            <a:ext cx="6186488" cy="4551362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171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4716463"/>
            <a:ext cx="6186488" cy="4551362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171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4716463"/>
            <a:ext cx="6186488" cy="4551362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209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0838" cy="4468812"/>
          </a:xfrm>
        </p:spPr>
        <p:txBody>
          <a:bodyPr lIns="92150" tIns="45267" rIns="92150" bIns="45267"/>
          <a:lstStyle/>
          <a:p>
            <a:r>
              <a:rPr lang="fr-FR"/>
              <a:t>Ici sont rappelé  quelques définitions </a:t>
            </a:r>
          </a:p>
          <a:p>
            <a:pPr>
              <a:lnSpc>
                <a:spcPct val="80000"/>
              </a:lnSpc>
              <a:spcBef>
                <a:spcPct val="61000"/>
              </a:spcBef>
            </a:pPr>
            <a:r>
              <a:rPr lang="fr-FR"/>
              <a:t>1</a:t>
            </a:r>
            <a:r>
              <a:rPr lang="fr-FR" sz="2000">
                <a:solidFill>
                  <a:schemeClr val="accent1"/>
                </a:solidFill>
              </a:rPr>
              <a:t> </a:t>
            </a:r>
            <a:r>
              <a:rPr lang="fr-FR" sz="1000"/>
              <a:t>Cas associé au soins </a:t>
            </a:r>
            <a:r>
              <a:rPr lang="fr-FR" sz="1000" i="1"/>
              <a:t>(nosocomial)</a:t>
            </a:r>
          </a:p>
          <a:p>
            <a:pPr marL="742950" lvl="1" indent="-285750">
              <a:lnSpc>
                <a:spcPct val="108000"/>
              </a:lnSpc>
            </a:pPr>
            <a:r>
              <a:rPr lang="fr-FR" sz="1000" u="sng"/>
              <a:t>Certain:</a:t>
            </a:r>
            <a:r>
              <a:rPr lang="fr-FR" sz="1000"/>
              <a:t> hospitalisation durant la totalité des 10 jours avant la date de 	            début des signes cliniques</a:t>
            </a:r>
          </a:p>
          <a:p>
            <a:pPr marL="742950" lvl="1" indent="-285750">
              <a:lnSpc>
                <a:spcPct val="108000"/>
              </a:lnSpc>
            </a:pPr>
            <a:r>
              <a:rPr lang="fr-FR" sz="1000" u="sng"/>
              <a:t>Probable</a:t>
            </a:r>
            <a:r>
              <a:rPr lang="fr-FR" sz="1000"/>
              <a:t>: hospitalisation pendant une partie des 0 jours avant la date  de début des signes cliniques</a:t>
            </a:r>
          </a:p>
          <a:p>
            <a:pPr lvl="2">
              <a:lnSpc>
                <a:spcPct val="108000"/>
              </a:lnSpc>
            </a:pPr>
            <a:endParaRPr lang="fr-FR" sz="1000"/>
          </a:p>
          <a:p>
            <a:pPr>
              <a:lnSpc>
                <a:spcPct val="108000"/>
              </a:lnSpc>
            </a:pPr>
            <a:r>
              <a:rPr lang="fr-FR" sz="1000"/>
              <a:t>2 Cas groupés: au moins 2 cas survenus dans un intervalle de temps et d’espace géographique susceptible d’impliquer une source commune</a:t>
            </a:r>
          </a:p>
          <a:p>
            <a:pPr marL="742950" lvl="1" indent="-285750">
              <a:lnSpc>
                <a:spcPct val="108000"/>
              </a:lnSpc>
            </a:pPr>
            <a:r>
              <a:rPr lang="fr-FR" sz="1000"/>
              <a:t>Cette définition est à adapter évidemment à chaque situation qui s’avère dans la pratique très variée</a:t>
            </a:r>
          </a:p>
          <a:p>
            <a:pPr>
              <a:lnSpc>
                <a:spcPct val="108000"/>
              </a:lnSpc>
            </a:pPr>
            <a:r>
              <a:rPr lang="fr-FR" sz="1000"/>
              <a:t>Cas groupés Eldsnet (Cluster): au moins 2 cas ayant séjourné dans un même établissement dans une période de 2 ans </a:t>
            </a:r>
          </a:p>
          <a:p>
            <a:pPr>
              <a:lnSpc>
                <a:spcPct val="108000"/>
              </a:lnSpc>
            </a:pPr>
            <a:endParaRPr lang="fr-FR" sz="1000"/>
          </a:p>
          <a:p>
            <a:pPr>
              <a:lnSpc>
                <a:spcPct val="108000"/>
              </a:lnSpc>
            </a:pPr>
            <a:r>
              <a:rPr lang="fr-FR" sz="1000"/>
              <a:t>Epidémie (Outbreak): cas groupés de légionellose de 10 cas et plus</a:t>
            </a:r>
          </a:p>
          <a:p>
            <a:endParaRPr lang="fr-FR" sz="10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8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171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79988" cy="4468812"/>
          </a:xfrm>
        </p:spPr>
        <p:txBody>
          <a:bodyPr/>
          <a:lstStyle/>
          <a:p>
            <a:endParaRPr lang="en-GB" sz="14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1225" y="744538"/>
            <a:ext cx="4965700" cy="3724275"/>
          </a:xfrm>
          <a:ln/>
        </p:spPr>
      </p:sp>
      <p:sp>
        <p:nvSpPr>
          <p:cNvPr id="159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4551363"/>
            <a:ext cx="6186487" cy="4468812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150" tIns="45267" rIns="92150" bIns="45267"/>
          <a:lstStyle/>
          <a:p>
            <a:pPr algn="just"/>
            <a:endParaRPr lang="fr-FR"/>
          </a:p>
          <a:p>
            <a:r>
              <a:rPr lang="fr-FR" sz="1400"/>
              <a:t>La surveillance qui repose sur la DO nous permet de suivre l’évolution du nombre de cas et de l’incidence représentés sur ce graphe</a:t>
            </a:r>
          </a:p>
          <a:p>
            <a:endParaRPr lang="fr-FR" sz="1400"/>
          </a:p>
          <a:p>
            <a:r>
              <a:rPr lang="fr-FR" sz="1400"/>
              <a:t>Nous voyons donc une hausse régulière jusqu’en 2005 , probable impact de l’amélioration du diagnostic et de la notification </a:t>
            </a:r>
          </a:p>
          <a:p>
            <a:endParaRPr lang="fr-FR" sz="1400"/>
          </a:p>
          <a:p>
            <a:r>
              <a:rPr lang="fr-FR" sz="1400"/>
              <a:t>Puis une diminution jusqu’en 2009 et  </a:t>
            </a:r>
          </a:p>
          <a:p>
            <a:endParaRPr lang="fr-FR" sz="1400"/>
          </a:p>
          <a:p>
            <a:r>
              <a:rPr lang="fr-FR" sz="1400"/>
              <a:t>en 2010, à notre surprise, une hausse de 28% du nombre de cas par rapport à 2009 et donc une incidence de 2,4 pour 100 000  habitants </a:t>
            </a:r>
          </a:p>
          <a:p>
            <a:endParaRPr lang="fr-FR" sz="1400"/>
          </a:p>
          <a:p>
            <a:r>
              <a:rPr lang="fr-FR" sz="1400"/>
              <a:t>Malgré cette dernière hausse, nous considérons que le système de surveillance s’est stabilisé depuis 2006</a:t>
            </a:r>
          </a:p>
          <a:p>
            <a:endParaRPr lang="fr-FR" sz="1400"/>
          </a:p>
          <a:p>
            <a:endParaRPr lang="fr-FR" sz="14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6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1225" y="744538"/>
            <a:ext cx="4965700" cy="3724275"/>
          </a:xfrm>
          <a:ln/>
        </p:spPr>
      </p:sp>
      <p:sp>
        <p:nvSpPr>
          <p:cNvPr id="172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900" y="4716463"/>
            <a:ext cx="6018213" cy="4468812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1225" y="744538"/>
            <a:ext cx="4965700" cy="3724275"/>
          </a:xfrm>
          <a:ln/>
        </p:spPr>
      </p:sp>
      <p:sp>
        <p:nvSpPr>
          <p:cNvPr id="172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6238" y="4716463"/>
            <a:ext cx="6186487" cy="4468812"/>
          </a:xfrm>
        </p:spPr>
        <p:txBody>
          <a:bodyPr/>
          <a:lstStyle/>
          <a:p>
            <a:endParaRPr lang="en-GB" sz="14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smtClean="0"/>
              <a:t>Revenons maintenant à 2010 et notre gradient et l’existence des cas groupés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156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5422900" cy="4468812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150" tIns="45267" rIns="92150" bIns="45267"/>
          <a:lstStyle/>
          <a:p>
            <a:pPr>
              <a:lnSpc>
                <a:spcPct val="130000"/>
              </a:lnSpc>
            </a:pPr>
            <a:r>
              <a:rPr lang="fr-FR" sz="1400"/>
              <a:t>La légionellose représente 0,5 à 5% des pneumopathie communautaires de l'adulte </a:t>
            </a:r>
          </a:p>
          <a:p>
            <a:pPr>
              <a:lnSpc>
                <a:spcPct val="130000"/>
              </a:lnSpc>
            </a:pPr>
            <a:r>
              <a:rPr lang="fr-FR" sz="1400"/>
              <a:t>la période d'incubation retenue actuellement au niveau national et  international est de 2 à 10 jours</a:t>
            </a:r>
          </a:p>
          <a:p>
            <a:pPr>
              <a:lnSpc>
                <a:spcPct val="130000"/>
              </a:lnSpc>
            </a:pPr>
            <a:r>
              <a:rPr lang="fr-FR" sz="1400"/>
              <a:t>La date de début des signes étant quelquefois très délicate à fixer et que pour quelques rare cas la période d’incubation peut être plus longue l’interrogatoire s’effectue sur 14 jours</a:t>
            </a:r>
          </a:p>
          <a:p>
            <a:pPr>
              <a:lnSpc>
                <a:spcPct val="130000"/>
              </a:lnSpc>
            </a:pPr>
            <a:r>
              <a:rPr lang="fr-FR" sz="1400"/>
              <a:t>La létalité dans les données générales est de 10 à 20%</a:t>
            </a:r>
          </a:p>
          <a:p>
            <a:pPr>
              <a:lnSpc>
                <a:spcPct val="130000"/>
              </a:lnSpc>
            </a:pPr>
            <a:r>
              <a:rPr lang="fr-FR" sz="1400"/>
              <a:t>L'agent responsable de cette pneumopathie est une bactérie dénommée legionella pour laquelle seulement 24 espèces sur les 60 connues ont été isolées chez l'homme </a:t>
            </a:r>
          </a:p>
          <a:p>
            <a:pPr>
              <a:lnSpc>
                <a:spcPct val="130000"/>
              </a:lnSpc>
            </a:pPr>
            <a:r>
              <a:rPr lang="fr-FR" sz="1400"/>
              <a:t>le diagnostic de légionellose s'effectue obligatoirement par une confirmation biologique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1225" y="744538"/>
            <a:ext cx="4965700" cy="3724275"/>
          </a:xfrm>
          <a:ln/>
        </p:spPr>
      </p:sp>
      <p:sp>
        <p:nvSpPr>
          <p:cNvPr id="173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525" y="4716463"/>
            <a:ext cx="6097588" cy="4468812"/>
          </a:xfrm>
        </p:spPr>
        <p:txBody>
          <a:bodyPr/>
          <a:lstStyle/>
          <a:p>
            <a:endParaRPr lang="en-GB" sz="14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52475"/>
            <a:ext cx="4941888" cy="3708400"/>
          </a:xfrm>
          <a:ln/>
        </p:spPr>
      </p:sp>
      <p:sp>
        <p:nvSpPr>
          <p:cNvPr id="1686531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150" tIns="45267" rIns="92150" bIns="45267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Lp1 semble + virulent pour l’Homme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3845880" y="9431339"/>
            <a:ext cx="2942272" cy="496887"/>
          </a:xfrm>
          <a:prstGeom prst="rect">
            <a:avLst/>
          </a:prstGeom>
        </p:spPr>
        <p:txBody>
          <a:bodyPr/>
          <a:lstStyle/>
          <a:p>
            <a:fld id="{E6D1D964-C643-8E4A-937D-BA67BE51757E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6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169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79988" cy="4468812"/>
          </a:xfrm>
        </p:spPr>
        <p:txBody>
          <a:bodyPr/>
          <a:lstStyle/>
          <a:p>
            <a:r>
              <a:rPr lang="en-GB" sz="1400"/>
              <a:t>Vosu n'allez pas échapper à quelques rappels sur la légionellose</a:t>
            </a:r>
          </a:p>
          <a:p>
            <a:endParaRPr lang="en-GB" sz="1400"/>
          </a:p>
          <a:p>
            <a:endParaRPr lang="en-GB"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1225" y="744538"/>
            <a:ext cx="4965700" cy="3724275"/>
          </a:xfrm>
          <a:ln/>
        </p:spPr>
      </p:sp>
      <p:sp>
        <p:nvSpPr>
          <p:cNvPr id="156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0838" cy="4468812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169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4716463"/>
            <a:ext cx="5434012" cy="4468812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170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79988" cy="4468812"/>
          </a:xfrm>
        </p:spPr>
        <p:txBody>
          <a:bodyPr/>
          <a:lstStyle/>
          <a:p>
            <a:endParaRPr lang="en-GB" sz="14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65700" cy="3724275"/>
          </a:xfrm>
          <a:ln/>
        </p:spPr>
      </p:sp>
      <p:sp>
        <p:nvSpPr>
          <p:cNvPr id="170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79988" cy="4468812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27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46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790700" cy="5486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219700" cy="5486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328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90600" y="609600"/>
            <a:ext cx="7162800" cy="5486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1250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162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990600" y="1981200"/>
            <a:ext cx="7162800" cy="41148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384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92274" y="2195741"/>
            <a:ext cx="6911975" cy="2450703"/>
          </a:xfrm>
        </p:spPr>
        <p:txBody>
          <a:bodyPr anchor="b"/>
          <a:lstStyle>
            <a:lvl1pPr algn="r">
              <a:defRPr sz="3000" u="sng" baseline="0">
                <a:solidFill>
                  <a:schemeClr val="accent4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2275" y="4897624"/>
            <a:ext cx="6886201" cy="936104"/>
          </a:xfrm>
        </p:spPr>
        <p:txBody>
          <a:bodyPr/>
          <a:lstStyle>
            <a:lvl1pPr marL="0" indent="0" algn="r">
              <a:buNone/>
              <a:defRPr sz="1800" b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5114" y="512845"/>
            <a:ext cx="1594749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366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2275" y="3428998"/>
            <a:ext cx="6911974" cy="1296145"/>
          </a:xfrm>
        </p:spPr>
        <p:txBody>
          <a:bodyPr anchor="b"/>
          <a:lstStyle>
            <a:lvl1pPr algn="r">
              <a:lnSpc>
                <a:spcPct val="100000"/>
              </a:lnSpc>
              <a:spcBef>
                <a:spcPts val="0"/>
              </a:spcBef>
              <a:defRPr sz="2600" b="1" cap="all">
                <a:solidFill>
                  <a:schemeClr val="tx2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92275" y="4869160"/>
            <a:ext cx="6911974" cy="1368128"/>
          </a:xfrm>
        </p:spPr>
        <p:txBody>
          <a:bodyPr anchor="t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300" b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5795963" y="2798506"/>
            <a:ext cx="2808287" cy="576064"/>
          </a:xfrm>
        </p:spPr>
        <p:txBody>
          <a:bodyPr anchor="b"/>
          <a:lstStyle>
            <a:lvl1pPr marL="0" algn="r">
              <a:lnSpc>
                <a:spcPct val="100000"/>
              </a:lnSpc>
              <a:spcBef>
                <a:spcPts val="0"/>
              </a:spcBef>
              <a:buFontTx/>
              <a:buNone/>
              <a:defRPr sz="3000" u="sng">
                <a:solidFill>
                  <a:schemeClr val="accent4"/>
                </a:solidFill>
              </a:defRPr>
            </a:lvl1pPr>
            <a:lvl2pPr marL="0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accent2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accent2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 smtClean="0"/>
              <a:t>Partie #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5114" y="512845"/>
            <a:ext cx="1594749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847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4D4D4F"/>
                </a:solidFill>
              </a:rPr>
              <a:t>TITRE DE LA PRÉSENTATION</a:t>
            </a:r>
            <a:endParaRPr lang="fr-FR">
              <a:solidFill>
                <a:srgbClr val="4D4D4F"/>
              </a:solidFill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703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illus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4D4D4F"/>
                </a:solidFill>
              </a:rPr>
              <a:t>TITRE DE LA PRÉSENTATION</a:t>
            </a:r>
            <a:endParaRPr lang="fr-FR">
              <a:solidFill>
                <a:srgbClr val="4D4D4F"/>
              </a:solidFill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572000" y="2276475"/>
            <a:ext cx="4032250" cy="3960813"/>
          </a:xfrm>
        </p:spPr>
        <p:txBody>
          <a:bodyPr/>
          <a:lstStyle>
            <a:lvl1pPr>
              <a:defRPr b="0" u="sng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57500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>
                <a:solidFill>
                  <a:srgbClr val="4D4D4F"/>
                </a:solidFill>
              </a:rPr>
              <a:t>TITRE DE LA PRÉSENTATION</a:t>
            </a:r>
            <a:endParaRPr lang="fr-FR" dirty="0">
              <a:solidFill>
                <a:srgbClr val="4D4D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799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412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9183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778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866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380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1699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44053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8906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16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Titre de la diapositive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62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Corps du texte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pic>
        <p:nvPicPr>
          <p:cNvPr id="1732610" name="Picture 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3281" y="6237312"/>
            <a:ext cx="795338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88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88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88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88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88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88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88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88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88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549275"/>
            <a:ext cx="8593364" cy="12239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fr-FR" sz="1800" b="0">
              <a:solidFill>
                <a:prstClr val="white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39750" y="568694"/>
            <a:ext cx="6552530" cy="1143000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92275" y="2276474"/>
            <a:ext cx="6911975" cy="3960837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96008" y="6448546"/>
            <a:ext cx="5480248" cy="115416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750" cap="all" baseline="0">
                <a:solidFill>
                  <a:schemeClr val="tx1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FR" b="0" dirty="0" smtClean="0">
                <a:solidFill>
                  <a:srgbClr val="4D4D4F"/>
                </a:solidFill>
                <a:latin typeface="Arial"/>
              </a:rPr>
              <a:t>TITRE DE LA PRÉSENTATION</a:t>
            </a:r>
            <a:endParaRPr lang="fr-FR" b="0" dirty="0">
              <a:solidFill>
                <a:srgbClr val="4D4D4F"/>
              </a:solidFill>
              <a:latin typeface="Arial"/>
            </a:endParaRP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528864" y="6392214"/>
            <a:ext cx="80645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 userDrawn="1"/>
        </p:nvSpPr>
        <p:spPr>
          <a:xfrm>
            <a:off x="8360223" y="6448546"/>
            <a:ext cx="244225" cy="115416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fld id="{19A54D9F-65F7-4BCB-82BD-1E3BBE6FBFA8}" type="slidenum">
              <a:rPr lang="fr-FR" sz="750" smtClean="0">
                <a:solidFill>
                  <a:srgbClr val="4D4D4F"/>
                </a:solidFill>
                <a:latin typeface="Arial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sz="750" dirty="0">
              <a:solidFill>
                <a:srgbClr val="4D4D4F"/>
              </a:solidFill>
              <a:latin typeface="Arial"/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660" y="873256"/>
            <a:ext cx="1020652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0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200"/>
        </a:spcBef>
        <a:buFontTx/>
        <a:buNone/>
        <a:defRPr sz="1300" b="1" kern="1200" cap="all" baseline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10000"/>
        </a:lnSpc>
        <a:spcBef>
          <a:spcPts val="600"/>
        </a:spcBef>
        <a:buFontTx/>
        <a:buNone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144000" indent="-144000" algn="l" defTabSz="914400" rtl="0" eaLnBrk="1" latinLnBrk="0" hangingPunct="1">
        <a:lnSpc>
          <a:spcPct val="110000"/>
        </a:lnSpc>
        <a:spcBef>
          <a:spcPts val="0"/>
        </a:spcBef>
        <a:buClr>
          <a:schemeClr val="tx2"/>
        </a:buClr>
        <a:buFont typeface="Symbol" panose="05050102010706020507" pitchFamily="18" charset="2"/>
        <a:buChar char="·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" indent="-144000" algn="l" defTabSz="914400" rtl="0" eaLnBrk="1" latinLnBrk="0" hangingPunct="1">
        <a:lnSpc>
          <a:spcPct val="110000"/>
        </a:lnSpc>
        <a:spcBef>
          <a:spcPts val="0"/>
        </a:spcBef>
        <a:buFont typeface="Symbol" panose="05050102010706020507" pitchFamily="18" charset="2"/>
        <a:buChar char="·"/>
        <a:tabLst/>
        <a:defRPr sz="1300" kern="1200">
          <a:solidFill>
            <a:schemeClr val="tx2"/>
          </a:solidFill>
          <a:latin typeface="+mn-lt"/>
          <a:ea typeface="+mn-ea"/>
          <a:cs typeface="+mn-cs"/>
        </a:defRPr>
      </a:lvl4pPr>
      <a:lvl5pPr marL="288000" indent="-14400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-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ntepubliquefrance.fr/maladies-et-traumatismes/infections-associees-aux-soins-et-resistance-aux-antibiotiques/infections-associees-aux-soin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nr-legionelles.univ-lyon1.fr/icap_website/view/2331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dc.europa.eu/en/legionnaires-diseas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ntepubliquefrance.fr/maladies-et-traumatismes/maladies-et-infections-respiratoires/legionellose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nr-legionelles.univ-lyon1.fr/icap_website/view/2331" TargetMode="External"/><Relationship Id="rId4" Type="http://schemas.openxmlformats.org/officeDocument/2006/relationships/hyperlink" Target="https://www.ecdc.europa.eu/en/legionnaires-diseas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31640" y="2636912"/>
            <a:ext cx="7632055" cy="1433468"/>
          </a:xfrm>
        </p:spPr>
        <p:txBody>
          <a:bodyPr/>
          <a:lstStyle/>
          <a:p>
            <a:r>
              <a:rPr lang="fr-FR" sz="3600" u="none" cap="none" dirty="0">
                <a:solidFill>
                  <a:srgbClr val="E30056"/>
                </a:solidFill>
              </a:rPr>
              <a:t>La légionellose en France</a:t>
            </a:r>
            <a:br>
              <a:rPr lang="fr-FR" sz="3600" u="none" cap="none" dirty="0">
                <a:solidFill>
                  <a:srgbClr val="E30056"/>
                </a:solidFill>
              </a:rPr>
            </a:br>
            <a:r>
              <a:rPr lang="fr-FR" sz="3600" u="none" cap="none" dirty="0">
                <a:solidFill>
                  <a:srgbClr val="E30056"/>
                </a:solidFill>
              </a:rPr>
              <a:t>Données épidémiologiques </a:t>
            </a:r>
            <a:r>
              <a:rPr lang="fr-FR" sz="3600" u="none" cap="none" dirty="0" smtClean="0">
                <a:solidFill>
                  <a:srgbClr val="E30056"/>
                </a:solidFill>
              </a:rPr>
              <a:t>2021</a:t>
            </a:r>
            <a:endParaRPr lang="fr-FR" sz="3600" u="none" cap="none" dirty="0">
              <a:solidFill>
                <a:srgbClr val="E30056"/>
              </a:solidFill>
            </a:endParaRP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179512" y="6093296"/>
            <a:ext cx="6192688" cy="432048"/>
          </a:xfrm>
        </p:spPr>
        <p:txBody>
          <a:bodyPr/>
          <a:lstStyle/>
          <a:p>
            <a:pPr algn="l"/>
            <a:r>
              <a:rPr lang="fr-FR" cap="none" dirty="0" smtClean="0"/>
              <a:t>Mise à jour par Santé publique France  le 29/06/2022</a:t>
            </a:r>
          </a:p>
        </p:txBody>
      </p:sp>
    </p:spTree>
    <p:extLst>
      <p:ext uri="{BB962C8B-B14F-4D97-AF65-F5344CB8AC3E}">
        <p14:creationId xmlns:p14="http://schemas.microsoft.com/office/powerpoint/2010/main" val="312889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3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583612" cy="4992687"/>
          </a:xfrm>
        </p:spPr>
        <p:txBody>
          <a:bodyPr/>
          <a:lstStyle/>
          <a:p>
            <a:r>
              <a:rPr lang="fr-FR" b="0" dirty="0" smtClean="0"/>
              <a:t>Notification </a:t>
            </a:r>
            <a:r>
              <a:rPr lang="fr-FR" b="0" dirty="0"/>
              <a:t>et </a:t>
            </a:r>
            <a:r>
              <a:rPr lang="fr-FR" b="0" dirty="0" smtClean="0"/>
              <a:t>signalement </a:t>
            </a:r>
            <a:r>
              <a:rPr lang="fr-FR" b="0" dirty="0"/>
              <a:t>obligatoires </a:t>
            </a:r>
            <a:r>
              <a:rPr lang="fr-FR" b="0" dirty="0" smtClean="0">
                <a:solidFill>
                  <a:schemeClr val="accent1"/>
                </a:solidFill>
              </a:rPr>
              <a:t>(</a:t>
            </a:r>
            <a:r>
              <a:rPr lang="fr-FR" b="0" dirty="0">
                <a:solidFill>
                  <a:schemeClr val="accent1"/>
                </a:solidFill>
              </a:rPr>
              <a:t>ARS </a:t>
            </a:r>
            <a:r>
              <a:rPr lang="fr-FR" b="0" dirty="0" smtClean="0">
                <a:solidFill>
                  <a:schemeClr val="accent1"/>
                </a:solidFill>
              </a:rPr>
              <a:t>– </a:t>
            </a:r>
            <a:r>
              <a:rPr lang="fr-FR" b="0" dirty="0" err="1" smtClean="0">
                <a:solidFill>
                  <a:schemeClr val="accent1"/>
                </a:solidFill>
              </a:rPr>
              <a:t>SpF</a:t>
            </a:r>
            <a:r>
              <a:rPr lang="fr-FR" b="0" dirty="0" smtClean="0">
                <a:solidFill>
                  <a:schemeClr val="accent1"/>
                </a:solidFill>
              </a:rPr>
              <a:t>*)</a:t>
            </a:r>
            <a:endParaRPr lang="fr-FR" b="0" dirty="0">
              <a:solidFill>
                <a:schemeClr val="accent1"/>
              </a:solidFill>
            </a:endParaRPr>
          </a:p>
          <a:p>
            <a:endParaRPr lang="fr-FR" b="0" dirty="0">
              <a:solidFill>
                <a:schemeClr val="accent1"/>
              </a:solidFill>
            </a:endParaRPr>
          </a:p>
          <a:p>
            <a:r>
              <a:rPr lang="fr-FR" b="0" dirty="0" smtClean="0"/>
              <a:t>Signalement obligatoire </a:t>
            </a:r>
            <a:r>
              <a:rPr lang="fr-FR" b="0" dirty="0"/>
              <a:t>des </a:t>
            </a:r>
            <a:r>
              <a:rPr lang="fr-FR" b="0" dirty="0" smtClean="0"/>
              <a:t>infections liés à un séjour dans un établissement de santé </a:t>
            </a:r>
            <a:r>
              <a:rPr lang="fr-FR" b="0" dirty="0">
                <a:solidFill>
                  <a:srgbClr val="DD35E1"/>
                </a:solidFill>
              </a:rPr>
              <a:t> </a:t>
            </a:r>
            <a:r>
              <a:rPr lang="fr-FR" b="0" dirty="0" smtClean="0">
                <a:solidFill>
                  <a:schemeClr val="accent1"/>
                </a:solidFill>
              </a:rPr>
              <a:t>(</a:t>
            </a:r>
            <a:r>
              <a:rPr lang="fr-FR" b="0" dirty="0">
                <a:solidFill>
                  <a:schemeClr val="accent1"/>
                </a:solidFill>
              </a:rPr>
              <a:t>ARS - </a:t>
            </a:r>
            <a:r>
              <a:rPr lang="fr-FR" b="0" dirty="0" err="1">
                <a:solidFill>
                  <a:schemeClr val="accent1"/>
                </a:solidFill>
              </a:rPr>
              <a:t>SpF</a:t>
            </a:r>
            <a:r>
              <a:rPr lang="fr-FR" b="0" dirty="0">
                <a:solidFill>
                  <a:schemeClr val="accent1"/>
                </a:solidFill>
              </a:rPr>
              <a:t>)</a:t>
            </a:r>
          </a:p>
          <a:p>
            <a:pPr>
              <a:buFontTx/>
              <a:buNone/>
            </a:pPr>
            <a:endParaRPr lang="fr-FR" b="0" dirty="0">
              <a:solidFill>
                <a:schemeClr val="accent1"/>
              </a:solidFill>
            </a:endParaRPr>
          </a:p>
          <a:p>
            <a:r>
              <a:rPr lang="fr-FR" b="0" dirty="0" smtClean="0"/>
              <a:t>Notification </a:t>
            </a:r>
            <a:r>
              <a:rPr lang="fr-FR" b="0" dirty="0"/>
              <a:t>du Centre national de </a:t>
            </a:r>
            <a:r>
              <a:rPr lang="fr-FR" b="0" dirty="0" smtClean="0"/>
              <a:t>référence </a:t>
            </a:r>
            <a:r>
              <a:rPr lang="fr-FR" b="0" dirty="0" smtClean="0">
                <a:solidFill>
                  <a:schemeClr val="accent1"/>
                </a:solidFill>
              </a:rPr>
              <a:t>(</a:t>
            </a:r>
            <a:r>
              <a:rPr lang="fr-FR" b="0" dirty="0">
                <a:solidFill>
                  <a:schemeClr val="accent1"/>
                </a:solidFill>
              </a:rPr>
              <a:t>CNRL - </a:t>
            </a:r>
            <a:r>
              <a:rPr lang="fr-FR" b="0" i="1" dirty="0">
                <a:solidFill>
                  <a:schemeClr val="accent1"/>
                </a:solidFill>
              </a:rPr>
              <a:t>Lyon</a:t>
            </a:r>
            <a:r>
              <a:rPr lang="fr-FR" b="0" dirty="0">
                <a:solidFill>
                  <a:schemeClr val="accent1"/>
                </a:solidFill>
              </a:rPr>
              <a:t>)</a:t>
            </a:r>
          </a:p>
          <a:p>
            <a:endParaRPr lang="fr-FR" b="0" dirty="0">
              <a:solidFill>
                <a:schemeClr val="accent1"/>
              </a:solidFill>
            </a:endParaRPr>
          </a:p>
          <a:p>
            <a:r>
              <a:rPr lang="fr-FR" b="0" dirty="0" smtClean="0"/>
              <a:t>Notification </a:t>
            </a:r>
            <a:r>
              <a:rPr lang="fr-FR" b="0" dirty="0"/>
              <a:t>du réseau européen</a:t>
            </a:r>
            <a:r>
              <a:rPr lang="fr-FR" b="0" dirty="0">
                <a:solidFill>
                  <a:schemeClr val="bg1"/>
                </a:solidFill>
              </a:rPr>
              <a:t> </a:t>
            </a:r>
            <a:endParaRPr lang="fr-FR" b="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r-FR" b="0" dirty="0">
                <a:solidFill>
                  <a:schemeClr val="bg1"/>
                </a:solidFill>
              </a:rPr>
              <a:t>	</a:t>
            </a:r>
            <a:r>
              <a:rPr lang="fr-FR" b="0" dirty="0" smtClean="0">
                <a:solidFill>
                  <a:schemeClr val="accent1"/>
                </a:solidFill>
              </a:rPr>
              <a:t>(</a:t>
            </a:r>
            <a:r>
              <a:rPr lang="fr-FR" b="0" dirty="0">
                <a:solidFill>
                  <a:schemeClr val="accent1"/>
                </a:solidFill>
              </a:rPr>
              <a:t>ELDSNet – ECDC Stockholm)</a:t>
            </a:r>
          </a:p>
          <a:p>
            <a:endParaRPr lang="fr-FR" sz="1800" b="0" dirty="0">
              <a:solidFill>
                <a:schemeClr val="accent1"/>
              </a:solidFill>
            </a:endParaRPr>
          </a:p>
          <a:p>
            <a:pPr>
              <a:buFontTx/>
              <a:buNone/>
            </a:pPr>
            <a:endParaRPr lang="fr-FR" sz="2000" b="0" dirty="0" smtClean="0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fr-FR" sz="2000" b="0" dirty="0">
              <a:solidFill>
                <a:schemeClr val="accent2"/>
              </a:solidFill>
            </a:endParaRPr>
          </a:p>
          <a:p>
            <a:endParaRPr lang="fr-FR" sz="1200" b="0" i="1" dirty="0" smtClean="0"/>
          </a:p>
          <a:p>
            <a:pPr marL="0" indent="0">
              <a:buNone/>
            </a:pPr>
            <a:r>
              <a:rPr lang="fr-FR" sz="1200" b="0" i="1" dirty="0" smtClean="0"/>
              <a:t>* Santé publique France</a:t>
            </a:r>
            <a:endParaRPr lang="fr-FR" sz="1200" b="0" i="1" dirty="0"/>
          </a:p>
        </p:txBody>
      </p:sp>
      <p:sp>
        <p:nvSpPr>
          <p:cNvPr id="1703939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382000" cy="739775"/>
          </a:xfrm>
          <a:solidFill>
            <a:schemeClr val="tx2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4000" b="0">
                <a:solidFill>
                  <a:schemeClr val="bg1"/>
                </a:solidFill>
              </a:rPr>
              <a:t>Système de surveillance en France</a:t>
            </a:r>
            <a:r>
              <a:rPr lang="fr-FR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6632"/>
            <a:ext cx="8305800" cy="1331168"/>
          </a:xfrm>
        </p:spPr>
        <p:txBody>
          <a:bodyPr/>
          <a:lstStyle/>
          <a:p>
            <a:r>
              <a:rPr lang="fr-FR" sz="3200" b="0" dirty="0" smtClean="0">
                <a:solidFill>
                  <a:schemeClr val="bg1"/>
                </a:solidFill>
              </a:rPr>
              <a:t>Notification </a:t>
            </a:r>
            <a:r>
              <a:rPr lang="fr-FR" sz="3200" b="0" dirty="0">
                <a:solidFill>
                  <a:schemeClr val="bg1"/>
                </a:solidFill>
              </a:rPr>
              <a:t>et </a:t>
            </a:r>
            <a:r>
              <a:rPr lang="fr-FR" sz="3200" b="0" dirty="0" smtClean="0">
                <a:solidFill>
                  <a:schemeClr val="bg1"/>
                </a:solidFill>
              </a:rPr>
              <a:t>signalement </a:t>
            </a:r>
            <a:r>
              <a:rPr lang="fr-FR" sz="3200" b="0" dirty="0">
                <a:solidFill>
                  <a:schemeClr val="bg1"/>
                </a:solidFill>
              </a:rPr>
              <a:t>obligatoires </a:t>
            </a:r>
            <a:br>
              <a:rPr lang="fr-FR" sz="3200" b="0" dirty="0">
                <a:solidFill>
                  <a:schemeClr val="bg1"/>
                </a:solidFill>
              </a:rPr>
            </a:br>
            <a:r>
              <a:rPr lang="fr-FR" sz="3200" b="0" dirty="0" smtClean="0">
                <a:solidFill>
                  <a:schemeClr val="bg1"/>
                </a:solidFill>
              </a:rPr>
              <a:t>des cas de légionellose</a:t>
            </a:r>
            <a:r>
              <a:rPr lang="fr-FR" sz="3200" b="0" dirty="0" smtClean="0">
                <a:solidFill>
                  <a:srgbClr val="F963F9"/>
                </a:solidFill>
              </a:rPr>
              <a:t> </a:t>
            </a:r>
            <a:r>
              <a:rPr lang="fr-FR" sz="2400" b="0" dirty="0" smtClean="0">
                <a:solidFill>
                  <a:srgbClr val="FF0000"/>
                </a:solidFill>
              </a:rPr>
              <a:t>(MDO)</a:t>
            </a:r>
            <a:r>
              <a:rPr lang="fr-FR" sz="2400" b="0" dirty="0">
                <a:solidFill>
                  <a:srgbClr val="FF0000"/>
                </a:solidFill>
              </a:rPr>
              <a:t/>
            </a:r>
            <a:br>
              <a:rPr lang="fr-FR" sz="2400" b="0" dirty="0">
                <a:solidFill>
                  <a:srgbClr val="FF0000"/>
                </a:solidFill>
              </a:rPr>
            </a:br>
            <a:r>
              <a:rPr lang="fr-FR" sz="3200" b="0" dirty="0">
                <a:solidFill>
                  <a:srgbClr val="F963F9"/>
                </a:solidFill>
              </a:rPr>
              <a:t>			</a:t>
            </a:r>
          </a:p>
        </p:txBody>
      </p:sp>
      <p:sp>
        <p:nvSpPr>
          <p:cNvPr id="5" name="Rectangle 4"/>
          <p:cNvSpPr/>
          <p:nvPr/>
        </p:nvSpPr>
        <p:spPr>
          <a:xfrm>
            <a:off x="537456" y="1268760"/>
            <a:ext cx="79928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fr-FR" b="0" dirty="0"/>
              <a:t>Légionellose, maladie à déclaration obligatoire (MDO) depuis 1987 </a:t>
            </a:r>
          </a:p>
          <a:p>
            <a:pPr marL="449263" lvl="1" indent="-269875">
              <a:lnSpc>
                <a:spcPct val="140000"/>
              </a:lnSpc>
            </a:pPr>
            <a:r>
              <a:rPr lang="fr-FR" b="0" dirty="0"/>
              <a:t>Source : médecins et laboratoires</a:t>
            </a:r>
          </a:p>
          <a:p>
            <a:pPr marL="449263" lvl="1" indent="-269875">
              <a:lnSpc>
                <a:spcPct val="140000"/>
              </a:lnSpc>
            </a:pPr>
            <a:r>
              <a:rPr lang="fr-FR" b="0" dirty="0"/>
              <a:t>Signalement sans délai à la ARS (DO)</a:t>
            </a:r>
          </a:p>
          <a:p>
            <a:pPr marL="449263" lvl="1" indent="-269875">
              <a:lnSpc>
                <a:spcPct val="100000"/>
              </a:lnSpc>
            </a:pPr>
            <a:r>
              <a:rPr lang="fr-FR" b="0" dirty="0"/>
              <a:t>Interrogatoire du patient systématique </a:t>
            </a:r>
            <a:r>
              <a:rPr lang="fr-FR" b="0" u="sng" dirty="0"/>
              <a:t>par l’ARS </a:t>
            </a:r>
            <a:r>
              <a:rPr lang="fr-FR" b="0" dirty="0"/>
              <a:t>(DT) (14 j) pour identification des expositions à risque et recherche d’autres cas </a:t>
            </a:r>
            <a:endParaRPr lang="fr-FR" b="0" i="1" dirty="0"/>
          </a:p>
          <a:p>
            <a:pPr marL="449263" lvl="2" indent="-269875" defTabSz="444500">
              <a:buFontTx/>
              <a:buChar char="-"/>
              <a:tabLst>
                <a:tab pos="93663" algn="l"/>
              </a:tabLst>
            </a:pPr>
            <a:r>
              <a:rPr lang="fr-FR" b="0" dirty="0"/>
              <a:t>Centralisation à Santé publique France des notifications (MDO) </a:t>
            </a:r>
          </a:p>
          <a:p>
            <a:pPr marL="449263" lvl="2" indent="-269875" defTabSz="444500">
              <a:buFontTx/>
              <a:buChar char="-"/>
              <a:tabLst>
                <a:tab pos="93663" algn="l"/>
              </a:tabLst>
            </a:pPr>
            <a:endParaRPr lang="fr-FR" b="0" dirty="0">
              <a:solidFill>
                <a:schemeClr val="accent4"/>
              </a:solidFill>
            </a:endParaRPr>
          </a:p>
          <a:p>
            <a:pPr marL="449263" lvl="2" indent="-269875" defTabSz="444500">
              <a:buFontTx/>
              <a:buChar char="-"/>
              <a:tabLst>
                <a:tab pos="93663" algn="l"/>
              </a:tabLst>
            </a:pPr>
            <a:endParaRPr lang="fr-FR" b="0" dirty="0">
              <a:solidFill>
                <a:schemeClr val="accent4"/>
              </a:solidFill>
            </a:endParaRPr>
          </a:p>
          <a:p>
            <a:pPr marL="449263" lvl="2" indent="-269875" defTabSz="444500">
              <a:buFontTx/>
              <a:buChar char="-"/>
              <a:tabLst>
                <a:tab pos="93663" algn="l"/>
              </a:tabLst>
            </a:pPr>
            <a:r>
              <a:rPr lang="fr-FR" b="0" dirty="0">
                <a:solidFill>
                  <a:schemeClr val="accent4"/>
                </a:solidFill>
              </a:rPr>
              <a:t>CAT en fonction de la </a:t>
            </a:r>
            <a:r>
              <a:rPr lang="fr-FR" b="0" i="1" dirty="0">
                <a:solidFill>
                  <a:schemeClr val="accent4"/>
                </a:solidFill>
              </a:rPr>
              <a:t>situation : d</a:t>
            </a:r>
            <a:r>
              <a:rPr lang="fr-FR" b="0" dirty="0">
                <a:solidFill>
                  <a:schemeClr val="accent4"/>
                </a:solidFill>
              </a:rPr>
              <a:t>émarche spécifique d’investigation et  gestion liée déclinée dans le Guide d’investigation et d’aide à la gestion du risque lié aux </a:t>
            </a:r>
            <a:r>
              <a:rPr lang="fr-FR" b="0" dirty="0" err="1">
                <a:solidFill>
                  <a:schemeClr val="accent4"/>
                </a:solidFill>
              </a:rPr>
              <a:t>légionelles</a:t>
            </a:r>
            <a:r>
              <a:rPr lang="fr-FR" b="0" dirty="0">
                <a:solidFill>
                  <a:schemeClr val="accent4"/>
                </a:solidFill>
              </a:rPr>
              <a:t> (1998 CAT, 2005, 2015)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856984" cy="1079500"/>
          </a:xfrm>
        </p:spPr>
        <p:txBody>
          <a:bodyPr/>
          <a:lstStyle/>
          <a:p>
            <a:r>
              <a:rPr lang="fr-FR" sz="3200" b="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fr-FR" sz="3200" b="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fr-FR" sz="3200" b="0" dirty="0">
                <a:solidFill>
                  <a:schemeClr val="accent5">
                    <a:lumMod val="50000"/>
                  </a:schemeClr>
                </a:solidFill>
              </a:rPr>
              <a:t>Signalement obligatoire des infections liés à un séjour dans un établissement de </a:t>
            </a:r>
            <a:r>
              <a:rPr lang="fr-FR" sz="3200" b="0" dirty="0" smtClean="0">
                <a:solidFill>
                  <a:schemeClr val="accent5">
                    <a:lumMod val="50000"/>
                  </a:schemeClr>
                </a:solidFill>
              </a:rPr>
              <a:t>santé</a:t>
            </a:r>
            <a:r>
              <a:rPr lang="fr-FR" sz="3200" b="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fr-FR" sz="3200" b="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fr-FR" sz="3200" b="0" dirty="0">
                <a:solidFill>
                  <a:schemeClr val="accent5">
                    <a:lumMod val="50000"/>
                  </a:schemeClr>
                </a:solidFill>
              </a:rPr>
              <a:t>			</a:t>
            </a:r>
          </a:p>
        </p:txBody>
      </p:sp>
      <p:sp>
        <p:nvSpPr>
          <p:cNvPr id="1709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1484313"/>
            <a:ext cx="8640960" cy="446496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r-FR" sz="2000" b="0" dirty="0"/>
              <a:t>Signalement obligatoire depuis août 2001</a:t>
            </a:r>
          </a:p>
          <a:p>
            <a:pPr>
              <a:lnSpc>
                <a:spcPct val="100000"/>
              </a:lnSpc>
            </a:pPr>
            <a:endParaRPr lang="fr-FR" sz="2000" b="0" dirty="0"/>
          </a:p>
          <a:p>
            <a:pPr>
              <a:lnSpc>
                <a:spcPct val="100000"/>
              </a:lnSpc>
            </a:pPr>
            <a:r>
              <a:rPr lang="fr-FR" sz="2000" b="0" dirty="0"/>
              <a:t>Infections à signaler</a:t>
            </a:r>
          </a:p>
          <a:p>
            <a:pPr lvl="1">
              <a:lnSpc>
                <a:spcPct val="100000"/>
              </a:lnSpc>
            </a:pPr>
            <a:r>
              <a:rPr lang="fr-FR" sz="2000" b="0" dirty="0"/>
              <a:t> infections liées à l’environnement </a:t>
            </a:r>
          </a:p>
          <a:p>
            <a:pPr lvl="1">
              <a:lnSpc>
                <a:spcPct val="100000"/>
              </a:lnSpc>
            </a:pPr>
            <a:r>
              <a:rPr lang="fr-FR" sz="2000" b="0" dirty="0"/>
              <a:t> cas rare et particulier </a:t>
            </a:r>
          </a:p>
          <a:p>
            <a:pPr lvl="1">
              <a:lnSpc>
                <a:spcPct val="100000"/>
              </a:lnSpc>
            </a:pPr>
            <a:r>
              <a:rPr lang="fr-FR" sz="2000" b="0" dirty="0"/>
              <a:t> décès </a:t>
            </a:r>
          </a:p>
          <a:p>
            <a:pPr lvl="1">
              <a:lnSpc>
                <a:spcPct val="100000"/>
              </a:lnSpc>
            </a:pPr>
            <a:r>
              <a:rPr lang="fr-FR" sz="2000" b="0" dirty="0"/>
              <a:t> </a:t>
            </a:r>
            <a:r>
              <a:rPr lang="fr-FR" sz="2000" b="0" dirty="0">
                <a:solidFill>
                  <a:srgbClr val="FF0000"/>
                </a:solidFill>
              </a:rPr>
              <a:t>MDO </a:t>
            </a:r>
          </a:p>
          <a:p>
            <a:pPr lvl="1">
              <a:lnSpc>
                <a:spcPct val="100000"/>
              </a:lnSpc>
            </a:pPr>
            <a:endParaRPr lang="fr-FR" sz="2000" b="0" dirty="0"/>
          </a:p>
          <a:p>
            <a:pPr>
              <a:lnSpc>
                <a:spcPct val="100000"/>
              </a:lnSpc>
            </a:pPr>
            <a:r>
              <a:rPr lang="fr-FR" sz="2000" b="0" dirty="0"/>
              <a:t>Signalement effectué </a:t>
            </a:r>
            <a:r>
              <a:rPr lang="fr-FR" sz="2000" b="0" dirty="0" smtClean="0"/>
              <a:t>via </a:t>
            </a:r>
            <a:r>
              <a:rPr lang="fr-FR" sz="2000" b="0" dirty="0"/>
              <a:t>l’application </a:t>
            </a:r>
            <a:r>
              <a:rPr lang="fr-FR" sz="2000" b="0" dirty="0" smtClean="0"/>
              <a:t>E-SIN</a:t>
            </a:r>
            <a:endParaRPr lang="fr-FR" sz="2000" b="0" dirty="0" smtClean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504" y="6381328"/>
            <a:ext cx="79589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0" dirty="0">
                <a:hlinkClick r:id="rId3"/>
              </a:rPr>
              <a:t>https://</a:t>
            </a:r>
            <a:r>
              <a:rPr lang="fr-FR" sz="800" b="0" dirty="0" smtClean="0">
                <a:hlinkClick r:id="rId3"/>
              </a:rPr>
              <a:t>www.santepubliquefrance.fr/maladies-et-traumatismes/infections-associees-aux-soins-et-resistance-aux-antibiotiques/infections-associees-aux-soins</a:t>
            </a:r>
            <a:endParaRPr lang="fr-FR" sz="800" b="0" dirty="0" smtClean="0"/>
          </a:p>
          <a:p>
            <a:endParaRPr lang="fr-FR" sz="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424862" cy="1152525"/>
          </a:xfrm>
        </p:spPr>
        <p:txBody>
          <a:bodyPr/>
          <a:lstStyle/>
          <a:p>
            <a:r>
              <a:rPr lang="fr-FR" sz="3200" b="0" dirty="0" smtClean="0">
                <a:solidFill>
                  <a:schemeClr val="bg1"/>
                </a:solidFill>
              </a:rPr>
              <a:t>Notification </a:t>
            </a:r>
            <a:r>
              <a:rPr lang="fr-FR" sz="3200" b="0" dirty="0">
                <a:solidFill>
                  <a:schemeClr val="bg1"/>
                </a:solidFill>
              </a:rPr>
              <a:t>du </a:t>
            </a:r>
            <a:r>
              <a:rPr lang="fr-FR" sz="3200" b="0" dirty="0" smtClean="0">
                <a:solidFill>
                  <a:schemeClr val="bg1"/>
                </a:solidFill>
              </a:rPr>
              <a:t>Centre </a:t>
            </a:r>
            <a:r>
              <a:rPr lang="fr-FR" sz="3200" b="0" dirty="0">
                <a:solidFill>
                  <a:schemeClr val="bg1"/>
                </a:solidFill>
              </a:rPr>
              <a:t>national </a:t>
            </a:r>
            <a:r>
              <a:rPr lang="fr-FR" sz="3200" b="0" dirty="0" smtClean="0">
                <a:solidFill>
                  <a:schemeClr val="bg1"/>
                </a:solidFill>
              </a:rPr>
              <a:t/>
            </a:r>
            <a:br>
              <a:rPr lang="fr-FR" sz="3200" b="0" dirty="0" smtClean="0">
                <a:solidFill>
                  <a:schemeClr val="bg1"/>
                </a:solidFill>
              </a:rPr>
            </a:br>
            <a:r>
              <a:rPr lang="fr-FR" sz="3200" b="0" dirty="0" smtClean="0">
                <a:solidFill>
                  <a:schemeClr val="bg1"/>
                </a:solidFill>
              </a:rPr>
              <a:t>de </a:t>
            </a:r>
            <a:r>
              <a:rPr lang="fr-FR" sz="3200" b="0" dirty="0">
                <a:solidFill>
                  <a:schemeClr val="bg1"/>
                </a:solidFill>
              </a:rPr>
              <a:t>référence </a:t>
            </a:r>
            <a:r>
              <a:rPr lang="fr-FR" sz="3200" b="0" dirty="0" smtClean="0">
                <a:solidFill>
                  <a:schemeClr val="bg1"/>
                </a:solidFill>
              </a:rPr>
              <a:t>(CNR*) et son rôle </a:t>
            </a:r>
            <a:r>
              <a:rPr lang="fr-FR" sz="3200" b="0" dirty="0">
                <a:solidFill>
                  <a:srgbClr val="F963F9"/>
                </a:solidFill>
              </a:rPr>
              <a:t/>
            </a:r>
            <a:br>
              <a:rPr lang="fr-FR" sz="3200" b="0" dirty="0">
                <a:solidFill>
                  <a:srgbClr val="F963F9"/>
                </a:solidFill>
              </a:rPr>
            </a:br>
            <a:r>
              <a:rPr lang="fr-FR" sz="3200" b="0" dirty="0">
                <a:solidFill>
                  <a:schemeClr val="bg1"/>
                </a:solidFill>
              </a:rPr>
              <a:t> </a:t>
            </a:r>
            <a:r>
              <a:rPr lang="fr-FR" sz="3200" b="0" dirty="0">
                <a:solidFill>
                  <a:srgbClr val="F963F9"/>
                </a:solidFill>
              </a:rPr>
              <a:t>			</a:t>
            </a:r>
          </a:p>
        </p:txBody>
      </p:sp>
      <p:sp>
        <p:nvSpPr>
          <p:cNvPr id="1711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12875"/>
            <a:ext cx="9144000" cy="4464397"/>
          </a:xfrm>
        </p:spPr>
        <p:txBody>
          <a:bodyPr/>
          <a:lstStyle/>
          <a:p>
            <a:pPr marL="355600" lvl="1" indent="-176213" defTabSz="444500">
              <a:lnSpc>
                <a:spcPct val="100000"/>
              </a:lnSpc>
            </a:pPr>
            <a:r>
              <a:rPr lang="fr-FR" b="0" dirty="0"/>
              <a:t> </a:t>
            </a:r>
            <a:r>
              <a:rPr lang="fr-FR" sz="2000" b="0" dirty="0" smtClean="0"/>
              <a:t>Notification </a:t>
            </a:r>
            <a:r>
              <a:rPr lang="fr-FR" sz="2000" b="0" dirty="0"/>
              <a:t>à </a:t>
            </a:r>
            <a:r>
              <a:rPr lang="fr-FR" sz="2000" b="0" dirty="0" smtClean="0"/>
              <a:t>Santé publique France des souches   	réceptionnées ou identifiées</a:t>
            </a:r>
            <a:endParaRPr lang="fr-FR" sz="2000" b="0" dirty="0"/>
          </a:p>
          <a:p>
            <a:pPr marL="355600" lvl="1" indent="-176213">
              <a:lnSpc>
                <a:spcPct val="188000"/>
              </a:lnSpc>
            </a:pPr>
            <a:r>
              <a:rPr lang="fr-FR" sz="2000" b="0" dirty="0" smtClean="0"/>
              <a:t> </a:t>
            </a:r>
            <a:r>
              <a:rPr lang="fr-FR" sz="2000" b="0" dirty="0"/>
              <a:t>Typage </a:t>
            </a:r>
            <a:r>
              <a:rPr lang="fr-FR" sz="2000" b="0" dirty="0" smtClean="0"/>
              <a:t>génomique des souches*</a:t>
            </a:r>
          </a:p>
          <a:p>
            <a:pPr marL="355600" lvl="1" indent="-176213">
              <a:lnSpc>
                <a:spcPct val="188000"/>
              </a:lnSpc>
            </a:pPr>
            <a:r>
              <a:rPr lang="fr-FR" sz="2000" b="0" dirty="0" smtClean="0"/>
              <a:t> Comparaison </a:t>
            </a:r>
            <a:r>
              <a:rPr lang="fr-FR" sz="2000" b="0" dirty="0"/>
              <a:t>des </a:t>
            </a:r>
            <a:r>
              <a:rPr lang="fr-FR" sz="2000" b="0" dirty="0" smtClean="0"/>
              <a:t>profils des souches cliniques entre elles </a:t>
            </a:r>
            <a:endParaRPr lang="fr-FR" sz="2000" b="0" dirty="0"/>
          </a:p>
          <a:p>
            <a:pPr marL="355600" lvl="1" indent="-176213">
              <a:lnSpc>
                <a:spcPct val="100000"/>
              </a:lnSpc>
            </a:pPr>
            <a:r>
              <a:rPr lang="fr-FR" sz="2000" b="0" dirty="0"/>
              <a:t> Comparaison avec les souches environnementales </a:t>
            </a:r>
            <a:r>
              <a:rPr lang="fr-FR" sz="2000" b="0" dirty="0" smtClean="0"/>
              <a:t> si suspicion </a:t>
            </a:r>
            <a:r>
              <a:rPr lang="fr-FR" sz="2000" b="0" dirty="0"/>
              <a:t>d’une source de </a:t>
            </a:r>
            <a:r>
              <a:rPr lang="fr-FR" sz="2000" b="0" dirty="0" smtClean="0"/>
              <a:t>contamination </a:t>
            </a:r>
          </a:p>
          <a:p>
            <a:pPr marL="355600" lvl="1" indent="-176213">
              <a:lnSpc>
                <a:spcPct val="178000"/>
              </a:lnSpc>
            </a:pPr>
            <a:r>
              <a:rPr lang="fr-FR" sz="2000" b="0" dirty="0"/>
              <a:t> </a:t>
            </a:r>
            <a:r>
              <a:rPr lang="fr-FR" sz="2000" b="0" dirty="0" smtClean="0"/>
              <a:t>Confirmation des sérologies</a:t>
            </a:r>
          </a:p>
          <a:p>
            <a:pPr marL="355600" lvl="1" indent="-176213">
              <a:lnSpc>
                <a:spcPct val="178000"/>
              </a:lnSpc>
            </a:pPr>
            <a:r>
              <a:rPr lang="fr-FR" sz="2000" b="0" dirty="0"/>
              <a:t> </a:t>
            </a:r>
            <a:r>
              <a:rPr lang="fr-FR" sz="2000" b="0" dirty="0" smtClean="0"/>
              <a:t>Appui aux laboratoires pour diagnostic biologique</a:t>
            </a:r>
            <a:endParaRPr lang="fr-FR" sz="2000" b="0" dirty="0"/>
          </a:p>
          <a:p>
            <a:pPr marL="179387" lvl="1" indent="0">
              <a:lnSpc>
                <a:spcPct val="178000"/>
              </a:lnSpc>
              <a:buNone/>
            </a:pPr>
            <a:endParaRPr lang="fr-FR" sz="1000" b="0" i="1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179387" lvl="1" indent="0">
              <a:lnSpc>
                <a:spcPct val="178000"/>
              </a:lnSpc>
              <a:buNone/>
            </a:pPr>
            <a:endParaRPr lang="fr-FR" sz="1000" b="0" i="1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350837" lvl="1" indent="-171450">
              <a:lnSpc>
                <a:spcPct val="178000"/>
              </a:lnSpc>
              <a:buFont typeface="Arial" panose="020B0604020202020204" pitchFamily="34" charset="0"/>
              <a:buChar char="•"/>
            </a:pPr>
            <a:r>
              <a:rPr lang="fr-FR" sz="1000" b="0" i="1" dirty="0" smtClean="0">
                <a:solidFill>
                  <a:schemeClr val="bg1">
                    <a:lumMod val="60000"/>
                    <a:lumOff val="40000"/>
                  </a:schemeClr>
                </a:solidFill>
                <a:hlinkClick r:id="rId3"/>
              </a:rPr>
              <a:t>https</a:t>
            </a:r>
            <a:r>
              <a:rPr lang="fr-FR" sz="1000" b="0" i="1" dirty="0">
                <a:solidFill>
                  <a:schemeClr val="bg1">
                    <a:lumMod val="60000"/>
                    <a:lumOff val="40000"/>
                  </a:schemeClr>
                </a:solidFill>
                <a:hlinkClick r:id="rId3"/>
              </a:rPr>
              <a:t>://</a:t>
            </a:r>
            <a:r>
              <a:rPr lang="fr-FR" sz="1000" b="0" i="1" dirty="0" smtClean="0">
                <a:solidFill>
                  <a:schemeClr val="bg1">
                    <a:lumMod val="60000"/>
                    <a:lumOff val="40000"/>
                  </a:schemeClr>
                </a:solidFill>
                <a:hlinkClick r:id="rId3"/>
              </a:rPr>
              <a:t>cnr-legionelles.univ-lyon1.fr/icap_website/view/2331</a:t>
            </a:r>
            <a:endParaRPr lang="fr-FR" sz="1000" b="0" i="1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350837" lvl="1" indent="-171450">
              <a:lnSpc>
                <a:spcPct val="178000"/>
              </a:lnSpc>
              <a:buFont typeface="Arial" panose="020B0604020202020204" pitchFamily="34" charset="0"/>
              <a:buChar char="•"/>
            </a:pPr>
            <a:endParaRPr lang="fr-FR" sz="1000" b="0" i="1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179387" lvl="1" indent="0">
              <a:lnSpc>
                <a:spcPct val="178000"/>
              </a:lnSpc>
              <a:buNone/>
            </a:pPr>
            <a:endParaRPr lang="fr-FR" sz="1000" b="0" i="1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179387" lvl="1" indent="0">
              <a:lnSpc>
                <a:spcPct val="178000"/>
              </a:lnSpc>
              <a:buNone/>
            </a:pPr>
            <a:endParaRPr lang="fr-FR" sz="1000" b="0" i="1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179387" lvl="1" indent="0">
              <a:lnSpc>
                <a:spcPct val="178000"/>
              </a:lnSpc>
              <a:buNone/>
            </a:pPr>
            <a:endParaRPr lang="fr-FR" sz="2300" b="0" i="1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3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921421"/>
            <a:ext cx="9324975" cy="5184576"/>
          </a:xfrm>
        </p:spPr>
        <p:txBody>
          <a:bodyPr/>
          <a:lstStyle/>
          <a:p>
            <a:pPr marL="444500" lvl="1" indent="-265113" defTabSz="266700">
              <a:lnSpc>
                <a:spcPct val="130000"/>
              </a:lnSpc>
              <a:buFontTx/>
              <a:buNone/>
            </a:pPr>
            <a:r>
              <a:rPr lang="fr-FR" sz="2000" b="0" dirty="0"/>
              <a:t>35 pays partenaires, </a:t>
            </a:r>
            <a:r>
              <a:rPr lang="fr-FR" sz="2000" b="0" dirty="0" smtClean="0"/>
              <a:t>réseau coordonné </a:t>
            </a:r>
            <a:r>
              <a:rPr lang="fr-FR" sz="2000" b="0" dirty="0"/>
              <a:t>par l’ECDC  </a:t>
            </a:r>
          </a:p>
          <a:p>
            <a:pPr marL="444500" lvl="1" indent="-265113" defTabSz="266700">
              <a:lnSpc>
                <a:spcPct val="130000"/>
              </a:lnSpc>
            </a:pPr>
            <a:r>
              <a:rPr lang="fr-FR" sz="2000" b="0" dirty="0" smtClean="0">
                <a:solidFill>
                  <a:schemeClr val="accent1"/>
                </a:solidFill>
              </a:rPr>
              <a:t>Objectifs: </a:t>
            </a:r>
            <a:r>
              <a:rPr lang="fr-FR" sz="2000" b="0" dirty="0" smtClean="0">
                <a:solidFill>
                  <a:schemeClr val="accent4"/>
                </a:solidFill>
              </a:rPr>
              <a:t>- maîtriser </a:t>
            </a:r>
            <a:r>
              <a:rPr lang="fr-FR" sz="2000" b="0" dirty="0">
                <a:solidFill>
                  <a:schemeClr val="accent4"/>
                </a:solidFill>
              </a:rPr>
              <a:t>la légionellose associée au voyage</a:t>
            </a:r>
          </a:p>
          <a:p>
            <a:pPr marL="2247900" lvl="2" indent="-1238250" defTabSz="266700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fr-FR" sz="2000" b="0" dirty="0" smtClean="0">
                <a:solidFill>
                  <a:schemeClr val="accent4"/>
                </a:solidFill>
              </a:rPr>
              <a:t>          - identifier </a:t>
            </a:r>
            <a:r>
              <a:rPr lang="fr-FR" sz="2000" b="0" dirty="0"/>
              <a:t>des cas groupés </a:t>
            </a:r>
            <a:endParaRPr lang="fr-FR" sz="2000" b="0" dirty="0" smtClean="0"/>
          </a:p>
          <a:p>
            <a:pPr marL="2247900" lvl="2" indent="-1238250" defTabSz="266700">
              <a:lnSpc>
                <a:spcPct val="100000"/>
              </a:lnSpc>
              <a:buFontTx/>
              <a:buNone/>
            </a:pPr>
            <a:endParaRPr lang="fr-FR" sz="2000" b="0" dirty="0"/>
          </a:p>
          <a:p>
            <a:pPr marL="444500" lvl="1" indent="-265113" defTabSz="266700">
              <a:lnSpc>
                <a:spcPct val="100000"/>
              </a:lnSpc>
              <a:buFontTx/>
              <a:buNone/>
            </a:pPr>
            <a:r>
              <a:rPr lang="fr-FR" sz="2000" b="0" dirty="0">
                <a:solidFill>
                  <a:schemeClr val="accent1"/>
                </a:solidFill>
              </a:rPr>
              <a:t>-	Définition de cas</a:t>
            </a:r>
            <a:r>
              <a:rPr lang="fr-FR" sz="2000" b="0" dirty="0"/>
              <a:t> : tout cas de légionellose ayant </a:t>
            </a:r>
            <a:r>
              <a:rPr lang="fr-FR" sz="2000" b="0" dirty="0" smtClean="0"/>
              <a:t>séjourné dans un établissement de tourisme pendant </a:t>
            </a:r>
            <a:r>
              <a:rPr lang="fr-FR" sz="2000" b="0" dirty="0"/>
              <a:t>les 10 jours précédant la date de début de la maladie</a:t>
            </a:r>
          </a:p>
          <a:p>
            <a:pPr marL="444500" lvl="1" indent="-265113" defTabSz="266700">
              <a:lnSpc>
                <a:spcPct val="100000"/>
              </a:lnSpc>
            </a:pPr>
            <a:r>
              <a:rPr lang="fr-FR" sz="2000" b="0" dirty="0">
                <a:solidFill>
                  <a:schemeClr val="accent1"/>
                </a:solidFill>
              </a:rPr>
              <a:t>Base de données</a:t>
            </a:r>
            <a:r>
              <a:rPr lang="fr-FR" sz="2000" b="0" dirty="0"/>
              <a:t> des cas liés aux voyages avec lieux de résidences (hôtel, camping…)</a:t>
            </a:r>
          </a:p>
          <a:p>
            <a:pPr marL="444500" lvl="1" indent="-265113" defTabSz="266700">
              <a:lnSpc>
                <a:spcPct val="130000"/>
              </a:lnSpc>
              <a:buFontTx/>
              <a:buNone/>
            </a:pPr>
            <a:endParaRPr lang="fr-FR" sz="1400" b="0" i="1" dirty="0" smtClean="0"/>
          </a:p>
          <a:p>
            <a:pPr marL="444500" lvl="1" indent="-265113" defTabSz="266700">
              <a:lnSpc>
                <a:spcPct val="130000"/>
              </a:lnSpc>
              <a:buFontTx/>
              <a:buNone/>
            </a:pPr>
            <a:endParaRPr lang="fr-FR" sz="1400" b="0" i="1" dirty="0"/>
          </a:p>
          <a:p>
            <a:pPr marL="444500" lvl="1" indent="-265113" defTabSz="266700">
              <a:lnSpc>
                <a:spcPct val="100000"/>
              </a:lnSpc>
              <a:buFontTx/>
              <a:buNone/>
            </a:pPr>
            <a:r>
              <a:rPr lang="fr-FR" sz="1200" b="0" i="1" dirty="0" smtClean="0"/>
              <a:t>NB </a:t>
            </a:r>
            <a:r>
              <a:rPr lang="fr-FR" sz="1200" b="0" i="1" dirty="0"/>
              <a:t>: - Ces notifications </a:t>
            </a:r>
            <a:r>
              <a:rPr lang="fr-FR" sz="1200" b="0" i="1" dirty="0" smtClean="0"/>
              <a:t>incluent </a:t>
            </a:r>
            <a:r>
              <a:rPr lang="fr-FR" sz="1200" b="0" i="1" dirty="0"/>
              <a:t>notamment les cas français ayant voyagé en France et les cas notifiés à </a:t>
            </a:r>
            <a:r>
              <a:rPr lang="fr-FR" sz="1200" b="0" i="1" dirty="0" smtClean="0"/>
              <a:t>ELDSNet </a:t>
            </a:r>
            <a:r>
              <a:rPr lang="fr-FR" sz="1200" b="0" i="1" dirty="0"/>
              <a:t>voyageant dans tout pays. </a:t>
            </a:r>
          </a:p>
          <a:p>
            <a:pPr marL="444500" lvl="1" indent="-265113" defTabSz="266700">
              <a:lnSpc>
                <a:spcPct val="100000"/>
              </a:lnSpc>
              <a:buFontTx/>
              <a:buNone/>
            </a:pPr>
            <a:r>
              <a:rPr lang="fr-FR" sz="1200" b="0" i="1" dirty="0"/>
              <a:t> - Si le pays visité n’est pas adhérent à </a:t>
            </a:r>
            <a:r>
              <a:rPr lang="fr-FR" sz="1200" b="0" i="1" dirty="0" err="1"/>
              <a:t>Eldsnet</a:t>
            </a:r>
            <a:r>
              <a:rPr lang="fr-FR" sz="1200" b="0" i="1" dirty="0"/>
              <a:t>/EU,  informations des autorités nationales du pays via l’OMS </a:t>
            </a:r>
            <a:endParaRPr lang="fr-FR" sz="1200" b="0" i="1" dirty="0" smtClean="0"/>
          </a:p>
          <a:p>
            <a:pPr marL="444500" lvl="1" indent="-265113" defTabSz="2667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fr-FR" sz="1200" b="0" i="1" dirty="0" smtClean="0">
              <a:solidFill>
                <a:srgbClr val="0070C0"/>
              </a:solidFill>
              <a:hlinkClick r:id="rId3"/>
            </a:endParaRPr>
          </a:p>
          <a:p>
            <a:pPr marL="444500" lvl="1" indent="-265113" defTabSz="2667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fr-FR" sz="1200" b="0" i="1" dirty="0">
              <a:solidFill>
                <a:srgbClr val="0070C0"/>
              </a:solidFill>
              <a:hlinkClick r:id="rId3"/>
            </a:endParaRPr>
          </a:p>
          <a:p>
            <a:pPr marL="444500" lvl="1" indent="-265113" defTabSz="2667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200" b="0" i="1" dirty="0" smtClean="0">
                <a:solidFill>
                  <a:srgbClr val="0070C0"/>
                </a:solidFill>
                <a:hlinkClick r:id="rId3"/>
              </a:rPr>
              <a:t>https://www.ecdc.europa.eu/en/legionnaires-disease</a:t>
            </a:r>
            <a:endParaRPr lang="fr-FR" sz="1200" b="0" i="1" dirty="0" smtClean="0">
              <a:solidFill>
                <a:srgbClr val="0070C0"/>
              </a:solidFill>
            </a:endParaRPr>
          </a:p>
          <a:p>
            <a:pPr marL="444500" lvl="1" indent="-265113" defTabSz="2667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fr-FR" sz="1200" b="0" i="1" dirty="0" smtClean="0">
              <a:solidFill>
                <a:srgbClr val="0070C0"/>
              </a:solidFill>
            </a:endParaRPr>
          </a:p>
          <a:p>
            <a:pPr marL="444500" lvl="1" indent="-265113" defTabSz="2667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fr-FR" sz="1200" b="0" i="1" dirty="0" smtClean="0">
              <a:solidFill>
                <a:srgbClr val="0070C0"/>
              </a:solidFill>
            </a:endParaRPr>
          </a:p>
          <a:p>
            <a:pPr marL="444500" lvl="1" indent="-265113" defTabSz="266700">
              <a:lnSpc>
                <a:spcPct val="100000"/>
              </a:lnSpc>
              <a:buFontTx/>
              <a:buNone/>
            </a:pPr>
            <a:r>
              <a:rPr lang="fr-FR" sz="1200" i="1" dirty="0" smtClean="0">
                <a:solidFill>
                  <a:srgbClr val="F963F9"/>
                </a:solidFill>
              </a:rPr>
              <a:t> </a:t>
            </a:r>
            <a:endParaRPr lang="fr-FR" sz="1200" i="1" dirty="0">
              <a:solidFill>
                <a:srgbClr val="F963F9"/>
              </a:solidFill>
            </a:endParaRPr>
          </a:p>
        </p:txBody>
      </p:sp>
      <p:sp>
        <p:nvSpPr>
          <p:cNvPr id="1713155" name="Text Box 3"/>
          <p:cNvSpPr txBox="1">
            <a:spLocks noChangeArrowheads="1"/>
          </p:cNvSpPr>
          <p:nvPr/>
        </p:nvSpPr>
        <p:spPr bwMode="auto">
          <a:xfrm>
            <a:off x="250825" y="188913"/>
            <a:ext cx="8713788" cy="732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790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1790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1790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1790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1790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0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0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0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07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30000"/>
              </a:lnSpc>
              <a:spcBef>
                <a:spcPct val="30000"/>
              </a:spcBef>
              <a:buSzPct val="100000"/>
            </a:pPr>
            <a:r>
              <a:rPr lang="fr-FR" sz="3200" b="0" dirty="0" smtClean="0">
                <a:solidFill>
                  <a:schemeClr val="bg1"/>
                </a:solidFill>
                <a:latin typeface="Arial" charset="0"/>
              </a:rPr>
              <a:t>Notification </a:t>
            </a:r>
            <a:r>
              <a:rPr lang="fr-FR" sz="3200" b="0" dirty="0">
                <a:solidFill>
                  <a:schemeClr val="bg1"/>
                </a:solidFill>
                <a:latin typeface="Arial" charset="0"/>
              </a:rPr>
              <a:t>du réseau </a:t>
            </a:r>
            <a:r>
              <a:rPr lang="fr-FR" sz="3200" b="0" dirty="0" smtClean="0">
                <a:solidFill>
                  <a:schemeClr val="bg1"/>
                </a:solidFill>
                <a:latin typeface="Arial" charset="0"/>
              </a:rPr>
              <a:t>ELDSNet*</a:t>
            </a:r>
            <a:endParaRPr lang="fr-FR" sz="32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925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981075"/>
            <a:ext cx="8893175" cy="5400675"/>
          </a:xfrm>
          <a:noFill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61000"/>
              </a:spcBef>
              <a:buFontTx/>
              <a:buNone/>
            </a:pPr>
            <a:endParaRPr lang="fr-FR" sz="1800" b="0" dirty="0">
              <a:solidFill>
                <a:schemeClr val="accent1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61000"/>
              </a:spcBef>
            </a:pPr>
            <a:r>
              <a:rPr lang="fr-FR" sz="2000" b="0" dirty="0">
                <a:solidFill>
                  <a:schemeClr val="accent1"/>
                </a:solidFill>
              </a:rPr>
              <a:t>Cas nosocomial</a:t>
            </a:r>
            <a:endParaRPr lang="fr-FR" sz="1200" b="0" i="1" dirty="0"/>
          </a:p>
          <a:p>
            <a:pPr marL="742950" lvl="1" indent="-285750">
              <a:lnSpc>
                <a:spcPct val="108000"/>
              </a:lnSpc>
            </a:pPr>
            <a:r>
              <a:rPr lang="fr-FR" sz="2000" b="0" u="sng" dirty="0"/>
              <a:t>Certain:</a:t>
            </a:r>
            <a:r>
              <a:rPr lang="fr-FR" sz="2000" b="0" dirty="0"/>
              <a:t> hospitalisation durant la totalité des 10 jours avant la date de début des signes cliniques</a:t>
            </a:r>
          </a:p>
          <a:p>
            <a:pPr marL="742950" lvl="1" indent="-285750">
              <a:lnSpc>
                <a:spcPct val="108000"/>
              </a:lnSpc>
            </a:pPr>
            <a:r>
              <a:rPr lang="fr-FR" sz="2000" b="0" u="sng" dirty="0"/>
              <a:t>Probable</a:t>
            </a:r>
            <a:r>
              <a:rPr lang="fr-FR" sz="2000" b="0" dirty="0"/>
              <a:t>: hospitalisation pendant une partie des 10 jours avant la date de début des signes cliniques</a:t>
            </a:r>
          </a:p>
          <a:p>
            <a:pPr marL="1150938" lvl="2">
              <a:lnSpc>
                <a:spcPct val="108000"/>
              </a:lnSpc>
              <a:buFontTx/>
              <a:buNone/>
            </a:pPr>
            <a:endParaRPr lang="fr-FR" sz="2000" b="0" dirty="0"/>
          </a:p>
          <a:p>
            <a:pPr marL="342900" indent="-342900">
              <a:lnSpc>
                <a:spcPct val="108000"/>
              </a:lnSpc>
            </a:pPr>
            <a:r>
              <a:rPr lang="fr-FR" sz="2000" b="0" dirty="0">
                <a:solidFill>
                  <a:schemeClr val="accent1"/>
                </a:solidFill>
              </a:rPr>
              <a:t>Cas groupés</a:t>
            </a:r>
            <a:r>
              <a:rPr lang="fr-FR" sz="2000" b="0" dirty="0"/>
              <a:t>:</a:t>
            </a:r>
            <a:r>
              <a:rPr lang="fr-FR" sz="2000" b="0" dirty="0">
                <a:solidFill>
                  <a:schemeClr val="accent1"/>
                </a:solidFill>
              </a:rPr>
              <a:t> </a:t>
            </a:r>
            <a:r>
              <a:rPr lang="fr-FR" sz="1800" b="0" dirty="0"/>
              <a:t>au moins 2 cas survenus dans un intervalle de temps et d’espace géographique susceptible d’impliquer une source commune de contamination </a:t>
            </a:r>
          </a:p>
          <a:p>
            <a:pPr marL="742950" lvl="1" indent="-285750">
              <a:lnSpc>
                <a:spcPct val="108000"/>
              </a:lnSpc>
              <a:buFontTx/>
              <a:buNone/>
            </a:pPr>
            <a:endParaRPr lang="fr-FR" sz="800" b="0" dirty="0"/>
          </a:p>
          <a:p>
            <a:pPr marL="342900" indent="-342900">
              <a:lnSpc>
                <a:spcPct val="108000"/>
              </a:lnSpc>
            </a:pPr>
            <a:r>
              <a:rPr lang="fr-FR" sz="2000" b="0" dirty="0">
                <a:solidFill>
                  <a:schemeClr val="accent1"/>
                </a:solidFill>
              </a:rPr>
              <a:t>Cas groupés </a:t>
            </a:r>
            <a:r>
              <a:rPr lang="fr-FR" sz="2000" b="0" dirty="0" err="1">
                <a:solidFill>
                  <a:schemeClr val="accent1"/>
                </a:solidFill>
              </a:rPr>
              <a:t>Eldsnet</a:t>
            </a:r>
            <a:r>
              <a:rPr lang="fr-FR" sz="2000" b="0" dirty="0">
                <a:solidFill>
                  <a:schemeClr val="accent1"/>
                </a:solidFill>
              </a:rPr>
              <a:t> (Cluster)</a:t>
            </a:r>
            <a:r>
              <a:rPr lang="fr-FR" sz="2000" b="0" dirty="0"/>
              <a:t>:</a:t>
            </a:r>
            <a:r>
              <a:rPr lang="fr-FR" sz="2000" b="0" dirty="0">
                <a:solidFill>
                  <a:schemeClr val="accent1"/>
                </a:solidFill>
              </a:rPr>
              <a:t> </a:t>
            </a:r>
            <a:r>
              <a:rPr lang="fr-FR" sz="1800" b="0" dirty="0"/>
              <a:t>au moins 2 cas ayant séjourné dans un même établissement de tourisme dans une période de 2 ans </a:t>
            </a:r>
          </a:p>
          <a:p>
            <a:pPr marL="342900" indent="-342900">
              <a:lnSpc>
                <a:spcPct val="108000"/>
              </a:lnSpc>
            </a:pPr>
            <a:endParaRPr lang="fr-FR" sz="1800" b="0" dirty="0"/>
          </a:p>
          <a:p>
            <a:pPr marL="342900" indent="-342900">
              <a:lnSpc>
                <a:spcPct val="108000"/>
              </a:lnSpc>
            </a:pPr>
            <a:r>
              <a:rPr lang="fr-FR" sz="2000" b="0" dirty="0">
                <a:solidFill>
                  <a:schemeClr val="accent1"/>
                </a:solidFill>
              </a:rPr>
              <a:t>Epidémie (</a:t>
            </a:r>
            <a:r>
              <a:rPr lang="fr-FR" sz="2000" b="0" dirty="0" err="1">
                <a:solidFill>
                  <a:schemeClr val="accent1"/>
                </a:solidFill>
              </a:rPr>
              <a:t>Outbreak</a:t>
            </a:r>
            <a:r>
              <a:rPr lang="fr-FR" sz="2000" b="0" dirty="0">
                <a:solidFill>
                  <a:schemeClr val="accent1"/>
                </a:solidFill>
              </a:rPr>
              <a:t>)</a:t>
            </a:r>
            <a:r>
              <a:rPr lang="fr-FR" sz="2000" b="0" dirty="0"/>
              <a:t>: </a:t>
            </a:r>
            <a:r>
              <a:rPr lang="fr-FR" sz="2000" b="0" dirty="0" smtClean="0"/>
              <a:t>10 </a:t>
            </a:r>
            <a:r>
              <a:rPr lang="fr-FR" sz="1800" b="0" dirty="0" smtClean="0"/>
              <a:t>cas </a:t>
            </a:r>
            <a:r>
              <a:rPr lang="fr-FR" sz="1800" b="0" dirty="0"/>
              <a:t>groupés </a:t>
            </a:r>
            <a:r>
              <a:rPr lang="fr-FR" sz="1800" b="0" dirty="0" smtClean="0"/>
              <a:t>dans l’espace et dans le temps </a:t>
            </a:r>
            <a:endParaRPr lang="fr-FR" altLang="fr-FR" b="0" dirty="0"/>
          </a:p>
        </p:txBody>
      </p:sp>
      <p:sp>
        <p:nvSpPr>
          <p:cNvPr id="2096131" name="Rectangle 3"/>
          <p:cNvSpPr>
            <a:spLocks noChangeArrowheads="1"/>
          </p:cNvSpPr>
          <p:nvPr/>
        </p:nvSpPr>
        <p:spPr bwMode="auto">
          <a:xfrm>
            <a:off x="900113" y="188913"/>
            <a:ext cx="7834312" cy="86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prstShdw prst="shdw17" dist="17961" dir="2700000">
              <a:schemeClr val="tx2">
                <a:gamma/>
                <a:shade val="60000"/>
                <a:invGamma/>
              </a:schemeClr>
            </a:prstShdw>
          </a:effectLst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defRPr/>
            </a:pPr>
            <a:r>
              <a:rPr lang="fr-FR" altLang="fr-FR" sz="4000" b="0">
                <a:solidFill>
                  <a:schemeClr val="bg1"/>
                </a:solidFill>
              </a:rPr>
              <a:t>Légionellose: définitions de cas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7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964612" cy="4724400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fr-FR" sz="3200" b="0" dirty="0">
                <a:solidFill>
                  <a:schemeClr val="bg2"/>
                </a:solidFill>
              </a:rPr>
              <a:t>Généralités </a:t>
            </a:r>
          </a:p>
          <a:p>
            <a:pPr>
              <a:lnSpc>
                <a:spcPct val="180000"/>
              </a:lnSpc>
            </a:pPr>
            <a:r>
              <a:rPr lang="fr-FR" sz="3200" b="0" dirty="0">
                <a:solidFill>
                  <a:schemeClr val="bg2"/>
                </a:solidFill>
              </a:rPr>
              <a:t>Système de surveillance en France</a:t>
            </a:r>
          </a:p>
          <a:p>
            <a:pPr>
              <a:lnSpc>
                <a:spcPct val="180000"/>
              </a:lnSpc>
            </a:pPr>
            <a:r>
              <a:rPr lang="fr-FR" sz="3200" b="0" dirty="0">
                <a:solidFill>
                  <a:srgbClr val="E30056"/>
                </a:solidFill>
              </a:rPr>
              <a:t>Bilan des cas survenus en France en </a:t>
            </a:r>
            <a:r>
              <a:rPr lang="fr-FR" sz="3200" b="0" dirty="0" smtClean="0">
                <a:solidFill>
                  <a:srgbClr val="E30056"/>
                </a:solidFill>
              </a:rPr>
              <a:t>2021</a:t>
            </a:r>
            <a:endParaRPr lang="fr-FR" sz="3200" b="0" dirty="0">
              <a:solidFill>
                <a:srgbClr val="E30056"/>
              </a:solidFill>
            </a:endParaRPr>
          </a:p>
          <a:p>
            <a:pPr>
              <a:lnSpc>
                <a:spcPct val="180000"/>
              </a:lnSpc>
              <a:buFontTx/>
              <a:buNone/>
            </a:pPr>
            <a:endParaRPr lang="fr-FR" sz="2800" b="0" dirty="0">
              <a:solidFill>
                <a:schemeClr val="accent1"/>
              </a:solidFill>
            </a:endParaRPr>
          </a:p>
          <a:p>
            <a:pPr>
              <a:lnSpc>
                <a:spcPct val="200000"/>
              </a:lnSpc>
              <a:buFontTx/>
              <a:buNone/>
            </a:pPr>
            <a:endParaRPr lang="fr-FR" sz="2800" b="0" dirty="0">
              <a:solidFill>
                <a:schemeClr val="accent1"/>
              </a:solidFill>
            </a:endParaRPr>
          </a:p>
        </p:txBody>
      </p:sp>
      <p:sp>
        <p:nvSpPr>
          <p:cNvPr id="1717251" name="Rectangle 3"/>
          <p:cNvSpPr>
            <a:spLocks noGrp="1" noChangeArrowheads="1"/>
          </p:cNvSpPr>
          <p:nvPr>
            <p:ph type="title"/>
          </p:nvPr>
        </p:nvSpPr>
        <p:spPr>
          <a:xfrm>
            <a:off x="1016000" y="457200"/>
            <a:ext cx="6502400" cy="914400"/>
          </a:xfrm>
          <a:solidFill>
            <a:schemeClr val="tx2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4400" b="0">
                <a:solidFill>
                  <a:schemeClr val="bg1"/>
                </a:solidFill>
              </a:rPr>
              <a:t>Légionellose</a:t>
            </a:r>
            <a:r>
              <a:rPr lang="fr-FR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3346" name="Rectangle 2"/>
          <p:cNvSpPr>
            <a:spLocks noChangeArrowheads="1"/>
          </p:cNvSpPr>
          <p:nvPr/>
        </p:nvSpPr>
        <p:spPr bwMode="auto">
          <a:xfrm>
            <a:off x="0" y="188913"/>
            <a:ext cx="8964488" cy="792162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</a:rPr>
              <a:t>Evolution du nombre de cas et </a:t>
            </a:r>
            <a:r>
              <a:rPr lang="fr-FR" sz="2400" b="0" dirty="0" smtClean="0">
                <a:solidFill>
                  <a:schemeClr val="bg1"/>
                </a:solidFill>
              </a:rPr>
              <a:t>du taux d’incidence pour 100 000  des </a:t>
            </a:r>
            <a:r>
              <a:rPr lang="fr-FR" sz="2400" b="0" dirty="0">
                <a:solidFill>
                  <a:schemeClr val="bg1"/>
                </a:solidFill>
              </a:rPr>
              <a:t>cas </a:t>
            </a:r>
            <a:r>
              <a:rPr lang="fr-FR" sz="2400" b="0" dirty="0" smtClean="0">
                <a:solidFill>
                  <a:schemeClr val="bg1"/>
                </a:solidFill>
              </a:rPr>
              <a:t>notifiés de </a:t>
            </a:r>
            <a:r>
              <a:rPr lang="fr-FR" sz="2400" b="0" dirty="0">
                <a:solidFill>
                  <a:schemeClr val="bg1"/>
                </a:solidFill>
              </a:rPr>
              <a:t>légionellose, France, 1988 – </a:t>
            </a:r>
            <a:r>
              <a:rPr lang="fr-FR" sz="2400" b="0" dirty="0" smtClean="0">
                <a:solidFill>
                  <a:schemeClr val="bg1"/>
                </a:solidFill>
              </a:rPr>
              <a:t>2021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699792" y="6288087"/>
            <a:ext cx="540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0" dirty="0" smtClean="0"/>
              <a:t>En 2021 : 2060 cas  et  taux d’incidence 3,0/100 000 </a:t>
            </a:r>
            <a:r>
              <a:rPr lang="fr-FR" sz="1400" b="0" dirty="0"/>
              <a:t>h</a:t>
            </a:r>
            <a:r>
              <a:rPr lang="fr-FR" sz="1400" b="0" dirty="0" smtClean="0"/>
              <a:t>abitants </a:t>
            </a:r>
            <a:endParaRPr lang="fr-FR" sz="1400" b="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176586"/>
            <a:ext cx="7525011" cy="48253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5442" name="Rectangle 2"/>
          <p:cNvSpPr>
            <a:spLocks noChangeArrowheads="1"/>
          </p:cNvSpPr>
          <p:nvPr/>
        </p:nvSpPr>
        <p:spPr bwMode="auto">
          <a:xfrm>
            <a:off x="177528" y="332656"/>
            <a:ext cx="8763000" cy="9144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</a:pPr>
            <a:r>
              <a:rPr lang="fr-FR" sz="2800" b="0" dirty="0">
                <a:solidFill>
                  <a:schemeClr val="bg1"/>
                </a:solidFill>
              </a:rPr>
              <a:t>Répartition des méthodes de diagnostic des cas de </a:t>
            </a:r>
            <a:r>
              <a:rPr lang="fr-FR" sz="2800" b="0" dirty="0" smtClean="0">
                <a:solidFill>
                  <a:schemeClr val="bg1"/>
                </a:solidFill>
              </a:rPr>
              <a:t>légionellose notifiés, </a:t>
            </a:r>
            <a:r>
              <a:rPr lang="fr-FR" sz="2800" b="0" dirty="0">
                <a:solidFill>
                  <a:schemeClr val="bg1"/>
                </a:solidFill>
              </a:rPr>
              <a:t>France, </a:t>
            </a:r>
            <a:r>
              <a:rPr lang="fr-FR" sz="2800" b="0" dirty="0" smtClean="0">
                <a:solidFill>
                  <a:schemeClr val="bg1"/>
                </a:solidFill>
              </a:rPr>
              <a:t>1998-2021</a:t>
            </a:r>
            <a:endParaRPr lang="fr-FR" sz="2800" b="0" dirty="0">
              <a:solidFill>
                <a:schemeClr val="bg1"/>
              </a:solidFill>
            </a:endParaRPr>
          </a:p>
        </p:txBody>
      </p:sp>
      <p:sp>
        <p:nvSpPr>
          <p:cNvPr id="1725453" name="Rectangle 13"/>
          <p:cNvSpPr>
            <a:spLocks noChangeArrowheads="1"/>
          </p:cNvSpPr>
          <p:nvPr/>
        </p:nvSpPr>
        <p:spPr bwMode="auto">
          <a:xfrm>
            <a:off x="250825" y="6237288"/>
            <a:ext cx="2089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/>
              <a:t>Source Déclaration obligatoire</a:t>
            </a:r>
            <a:r>
              <a:rPr lang="fr-FR"/>
              <a:t> 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7669154" y="1920388"/>
            <a:ext cx="7921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 smtClean="0">
                <a:solidFill>
                  <a:schemeClr val="accent2"/>
                </a:solidFill>
              </a:rPr>
              <a:t>94%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7549296" y="3789040"/>
            <a:ext cx="936625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27%</a:t>
            </a:r>
          </a:p>
          <a:p>
            <a:pPr algn="ctr">
              <a:spcBef>
                <a:spcPct val="50000"/>
              </a:spcBef>
            </a:pPr>
            <a:endParaRPr lang="en-GB" sz="800" dirty="0">
              <a:solidFill>
                <a:schemeClr val="accent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GB" dirty="0">
                <a:solidFill>
                  <a:srgbClr val="DA30A5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16%</a:t>
            </a:r>
          </a:p>
          <a:p>
            <a:pPr algn="ctr">
              <a:spcBef>
                <a:spcPct val="50000"/>
              </a:spcBef>
            </a:pP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BD4AC0"/>
                </a:solidFill>
              </a:rPr>
              <a:t>&lt;1% </a:t>
            </a:r>
            <a:endParaRPr lang="en-GB" dirty="0">
              <a:solidFill>
                <a:srgbClr val="BD4A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846" y="1782937"/>
            <a:ext cx="7229377" cy="41663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490" name="Rectangle 2"/>
          <p:cNvSpPr>
            <a:spLocks noChangeArrowheads="1"/>
          </p:cNvSpPr>
          <p:nvPr/>
        </p:nvSpPr>
        <p:spPr bwMode="auto">
          <a:xfrm>
            <a:off x="-12328" y="135980"/>
            <a:ext cx="8893175" cy="1219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</a:pPr>
            <a:r>
              <a:rPr lang="fr-FR" sz="2800" b="0" dirty="0" smtClean="0">
                <a:solidFill>
                  <a:schemeClr val="bg1"/>
                </a:solidFill>
              </a:rPr>
              <a:t>Taux d’incidence des cas notifiés de légionellose</a:t>
            </a:r>
          </a:p>
          <a:p>
            <a:pPr algn="ctr">
              <a:lnSpc>
                <a:spcPct val="90000"/>
              </a:lnSpc>
            </a:pPr>
            <a:r>
              <a:rPr lang="fr-FR" sz="2800" b="0" dirty="0" smtClean="0">
                <a:solidFill>
                  <a:schemeClr val="bg1"/>
                </a:solidFill>
              </a:rPr>
              <a:t> </a:t>
            </a:r>
            <a:r>
              <a:rPr lang="fr-FR" sz="2800" b="0" dirty="0">
                <a:solidFill>
                  <a:schemeClr val="bg1"/>
                </a:solidFill>
              </a:rPr>
              <a:t>selon </a:t>
            </a:r>
            <a:r>
              <a:rPr lang="fr-FR" sz="2800" b="0" dirty="0" smtClean="0">
                <a:solidFill>
                  <a:schemeClr val="bg1"/>
                </a:solidFill>
              </a:rPr>
              <a:t>l’âge et </a:t>
            </a:r>
            <a:r>
              <a:rPr lang="fr-FR" sz="2800" b="0" dirty="0">
                <a:solidFill>
                  <a:schemeClr val="bg1"/>
                </a:solidFill>
              </a:rPr>
              <a:t>le sexe, France,  </a:t>
            </a:r>
            <a:r>
              <a:rPr lang="fr-FR" sz="2800" b="0" dirty="0" smtClean="0">
                <a:solidFill>
                  <a:schemeClr val="bg1"/>
                </a:solidFill>
              </a:rPr>
              <a:t>2021 (N=2060)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1727491" name="Text Box 3"/>
          <p:cNvSpPr txBox="1">
            <a:spLocks noChangeArrowheads="1"/>
          </p:cNvSpPr>
          <p:nvPr/>
        </p:nvSpPr>
        <p:spPr bwMode="auto">
          <a:xfrm>
            <a:off x="395288" y="5876925"/>
            <a:ext cx="3311525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0" i="1" dirty="0">
                <a:solidFill>
                  <a:schemeClr val="bg1"/>
                </a:solidFill>
              </a:rPr>
              <a:t>âge médian : </a:t>
            </a:r>
            <a:r>
              <a:rPr lang="fr-FR" sz="1600" b="0" i="1" dirty="0" smtClean="0">
                <a:solidFill>
                  <a:schemeClr val="bg1"/>
                </a:solidFill>
              </a:rPr>
              <a:t>64 </a:t>
            </a:r>
            <a:r>
              <a:rPr lang="fr-FR" sz="1600" b="0" i="1" dirty="0">
                <a:solidFill>
                  <a:schemeClr val="bg1"/>
                </a:solidFill>
              </a:rPr>
              <a:t>ans </a:t>
            </a:r>
          </a:p>
          <a:p>
            <a:pPr>
              <a:spcBef>
                <a:spcPct val="50000"/>
              </a:spcBef>
            </a:pPr>
            <a:r>
              <a:rPr lang="fr-FR" sz="1600" b="0" i="1" dirty="0">
                <a:solidFill>
                  <a:schemeClr val="bg1"/>
                </a:solidFill>
              </a:rPr>
              <a:t>sexe ratio H/F : </a:t>
            </a:r>
            <a:r>
              <a:rPr lang="fr-FR" sz="1600" b="0" i="1" dirty="0" smtClean="0">
                <a:solidFill>
                  <a:schemeClr val="bg1"/>
                </a:solidFill>
              </a:rPr>
              <a:t>2,4</a:t>
            </a:r>
            <a:endParaRPr lang="fr-FR" sz="1600" b="0" i="1" dirty="0">
              <a:solidFill>
                <a:schemeClr val="bg1"/>
              </a:solidFill>
            </a:endParaRPr>
          </a:p>
        </p:txBody>
      </p:sp>
      <p:sp>
        <p:nvSpPr>
          <p:cNvPr id="1727492" name="Text Box 4"/>
          <p:cNvSpPr txBox="1">
            <a:spLocks noChangeArrowheads="1"/>
          </p:cNvSpPr>
          <p:nvPr/>
        </p:nvSpPr>
        <p:spPr bwMode="auto">
          <a:xfrm>
            <a:off x="3635374" y="5876925"/>
            <a:ext cx="446501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0" i="1" dirty="0">
                <a:solidFill>
                  <a:schemeClr val="bg1"/>
                </a:solidFill>
              </a:rPr>
              <a:t>Incidence 80 </a:t>
            </a:r>
            <a:r>
              <a:rPr lang="en-GB" sz="1600" b="0" i="1" dirty="0" err="1">
                <a:solidFill>
                  <a:schemeClr val="bg1"/>
                </a:solidFill>
              </a:rPr>
              <a:t>ans</a:t>
            </a:r>
            <a:r>
              <a:rPr lang="en-GB" sz="1600" b="0" i="1" dirty="0">
                <a:solidFill>
                  <a:schemeClr val="bg1"/>
                </a:solidFill>
              </a:rPr>
              <a:t> et plus </a:t>
            </a:r>
            <a:r>
              <a:rPr lang="en-GB" sz="1600" b="0" i="1" dirty="0" smtClean="0">
                <a:solidFill>
                  <a:schemeClr val="bg1"/>
                </a:solidFill>
              </a:rPr>
              <a:t>= </a:t>
            </a:r>
            <a:r>
              <a:rPr lang="en-GB" sz="1600" b="0" i="1" dirty="0">
                <a:solidFill>
                  <a:schemeClr val="bg1"/>
                </a:solidFill>
              </a:rPr>
              <a:t>6</a:t>
            </a:r>
            <a:r>
              <a:rPr lang="en-GB" sz="1600" b="0" i="1" dirty="0" smtClean="0">
                <a:solidFill>
                  <a:schemeClr val="bg1"/>
                </a:solidFill>
              </a:rPr>
              <a:t>,4 </a:t>
            </a:r>
            <a:r>
              <a:rPr lang="en-GB" sz="1600" b="0" i="1" dirty="0">
                <a:solidFill>
                  <a:schemeClr val="bg1"/>
                </a:solidFill>
              </a:rPr>
              <a:t>/100 000</a:t>
            </a:r>
          </a:p>
        </p:txBody>
      </p:sp>
      <p:sp>
        <p:nvSpPr>
          <p:cNvPr id="1727496" name="Text Box 8"/>
          <p:cNvSpPr txBox="1">
            <a:spLocks noChangeArrowheads="1"/>
          </p:cNvSpPr>
          <p:nvPr/>
        </p:nvSpPr>
        <p:spPr bwMode="auto">
          <a:xfrm>
            <a:off x="250825" y="6613525"/>
            <a:ext cx="2952750" cy="2444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/>
              <a:t>Source Déclaration obligatoire </a:t>
            </a:r>
            <a:endParaRPr lang="fr-FR" sz="1000" b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189" y="1388517"/>
            <a:ext cx="6956139" cy="39017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7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569076" cy="3240509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fr-FR" sz="3200" b="0" dirty="0" smtClean="0">
                <a:solidFill>
                  <a:srgbClr val="E30056"/>
                </a:solidFill>
              </a:rPr>
              <a:t>Généralités</a:t>
            </a:r>
          </a:p>
          <a:p>
            <a:pPr>
              <a:lnSpc>
                <a:spcPct val="180000"/>
              </a:lnSpc>
            </a:pPr>
            <a:r>
              <a:rPr lang="fr-FR" sz="3200" b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Système de surveillance en </a:t>
            </a:r>
            <a:r>
              <a:rPr lang="fr-FR" sz="3200" b="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France</a:t>
            </a:r>
          </a:p>
          <a:p>
            <a:pPr>
              <a:lnSpc>
                <a:spcPct val="180000"/>
              </a:lnSpc>
            </a:pPr>
            <a:r>
              <a:rPr lang="fr-FR" sz="3200" b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Bilan des cas survenus en France en </a:t>
            </a:r>
            <a:r>
              <a:rPr lang="fr-FR" sz="3200" b="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2021</a:t>
            </a:r>
            <a:r>
              <a:rPr lang="fr-FR" sz="3200" b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/>
            </a:r>
            <a:br>
              <a:rPr lang="fr-FR" sz="3200" b="0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fr-FR" sz="3200" b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/>
            </a:r>
            <a:br>
              <a:rPr lang="fr-FR" sz="3200" b="0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fr-FR" sz="2800" b="0" dirty="0" smtClean="0">
                <a:solidFill>
                  <a:schemeClr val="accent1"/>
                </a:solidFill>
              </a:rPr>
              <a:t> </a:t>
            </a:r>
            <a:endParaRPr lang="fr-FR" sz="2800" b="0" dirty="0">
              <a:solidFill>
                <a:schemeClr val="accent1"/>
              </a:solidFill>
            </a:endParaRPr>
          </a:p>
          <a:p>
            <a:pPr>
              <a:lnSpc>
                <a:spcPct val="180000"/>
              </a:lnSpc>
              <a:buFontTx/>
              <a:buNone/>
            </a:pPr>
            <a:endParaRPr lang="fr-FR" sz="2800" b="0" dirty="0">
              <a:solidFill>
                <a:schemeClr val="accent1"/>
              </a:solidFill>
            </a:endParaRPr>
          </a:p>
          <a:p>
            <a:pPr>
              <a:lnSpc>
                <a:spcPct val="200000"/>
              </a:lnSpc>
              <a:buFontTx/>
              <a:buNone/>
            </a:pPr>
            <a:endParaRPr lang="fr-FR" sz="2800" b="0" dirty="0">
              <a:solidFill>
                <a:schemeClr val="accent1"/>
              </a:solidFill>
            </a:endParaRPr>
          </a:p>
        </p:txBody>
      </p:sp>
      <p:sp>
        <p:nvSpPr>
          <p:cNvPr id="1687555" name="Rectangle 3"/>
          <p:cNvSpPr>
            <a:spLocks noGrp="1" noChangeArrowheads="1"/>
          </p:cNvSpPr>
          <p:nvPr>
            <p:ph type="title"/>
          </p:nvPr>
        </p:nvSpPr>
        <p:spPr>
          <a:xfrm>
            <a:off x="1016000" y="457200"/>
            <a:ext cx="6502400" cy="914400"/>
          </a:xfrm>
          <a:solidFill>
            <a:schemeClr val="tx2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4400" b="0">
                <a:solidFill>
                  <a:schemeClr val="bg1"/>
                </a:solidFill>
              </a:rPr>
              <a:t>Légionellose</a:t>
            </a:r>
            <a:r>
              <a:rPr lang="fr-FR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r="15737"/>
          <a:stretch/>
        </p:blipFill>
        <p:spPr>
          <a:xfrm>
            <a:off x="2195736" y="260648"/>
            <a:ext cx="6840760" cy="5739948"/>
          </a:xfrm>
          <a:prstGeom prst="rect">
            <a:avLst/>
          </a:prstGeom>
        </p:spPr>
      </p:pic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-1920875" y="-2895600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GB" b="1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-1920875" y="-2895600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GB" b="1"/>
          </a:p>
        </p:txBody>
      </p:sp>
      <p:graphicFrame>
        <p:nvGraphicFramePr>
          <p:cNvPr id="2219012" name="Group 4"/>
          <p:cNvGraphicFramePr>
            <a:graphicFrameLocks noGrp="1"/>
          </p:cNvGraphicFramePr>
          <p:nvPr/>
        </p:nvGraphicFramePr>
        <p:xfrm>
          <a:off x="-1908175" y="-2132013"/>
          <a:ext cx="749300" cy="360363"/>
        </p:xfrm>
        <a:graphic>
          <a:graphicData uri="http://schemas.openxmlformats.org/drawingml/2006/table">
            <a:tbl>
              <a:tblPr/>
              <a:tblGrid>
                <a:gridCol w="74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8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809" marB="45809"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19018" name="Group 10"/>
          <p:cNvGraphicFramePr>
            <a:graphicFrameLocks noGrp="1"/>
          </p:cNvGraphicFramePr>
          <p:nvPr/>
        </p:nvGraphicFramePr>
        <p:xfrm>
          <a:off x="4508500" y="-2132013"/>
          <a:ext cx="762000" cy="360363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8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809" marB="45809"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184" name="Text Box 17"/>
          <p:cNvSpPr txBox="1">
            <a:spLocks noChangeArrowheads="1"/>
          </p:cNvSpPr>
          <p:nvPr/>
        </p:nvSpPr>
        <p:spPr bwMode="auto">
          <a:xfrm>
            <a:off x="32048" y="28108"/>
            <a:ext cx="327585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b="0" dirty="0" smtClean="0">
                <a:solidFill>
                  <a:schemeClr val="bg1"/>
                </a:solidFill>
              </a:rPr>
              <a:t>Distribution du </a:t>
            </a:r>
            <a:r>
              <a:rPr lang="fr-FR" b="0" dirty="0" smtClean="0">
                <a:solidFill>
                  <a:srgbClr val="000099"/>
                </a:solidFill>
              </a:rPr>
              <a:t>taux standardisé d’incidence pour  100 000 </a:t>
            </a:r>
            <a:r>
              <a:rPr lang="fr-FR" b="0" dirty="0" smtClean="0">
                <a:solidFill>
                  <a:schemeClr val="bg1"/>
                </a:solidFill>
              </a:rPr>
              <a:t>de la l</a:t>
            </a:r>
            <a:r>
              <a:rPr lang="fr-FR" b="0" dirty="0" smtClean="0">
                <a:solidFill>
                  <a:srgbClr val="000099"/>
                </a:solidFill>
              </a:rPr>
              <a:t>égionellose</a:t>
            </a:r>
            <a:r>
              <a:rPr lang="fr-FR" b="0" dirty="0" smtClean="0">
                <a:solidFill>
                  <a:schemeClr val="bg1"/>
                </a:solidFill>
              </a:rPr>
              <a:t> </a:t>
            </a:r>
            <a:r>
              <a:rPr lang="fr-FR" b="0" dirty="0">
                <a:solidFill>
                  <a:schemeClr val="bg1"/>
                </a:solidFill>
              </a:rPr>
              <a:t>en France </a:t>
            </a:r>
            <a:r>
              <a:rPr lang="fr-FR" b="0" dirty="0" smtClean="0">
                <a:solidFill>
                  <a:schemeClr val="bg1"/>
                </a:solidFill>
              </a:rPr>
              <a:t>selon la région de domicile en 2021 </a:t>
            </a:r>
            <a:endParaRPr lang="fr-FR" b="0" dirty="0">
              <a:solidFill>
                <a:schemeClr val="bg1"/>
              </a:solidFill>
            </a:endParaRPr>
          </a:p>
        </p:txBody>
      </p:sp>
      <p:sp>
        <p:nvSpPr>
          <p:cNvPr id="50185" name="Rectangle 18"/>
          <p:cNvSpPr>
            <a:spLocks noChangeArrowheads="1"/>
          </p:cNvSpPr>
          <p:nvPr/>
        </p:nvSpPr>
        <p:spPr bwMode="auto">
          <a:xfrm>
            <a:off x="666552" y="6165304"/>
            <a:ext cx="28082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fr-FR" sz="900" dirty="0" smtClean="0"/>
              <a:t>Source </a:t>
            </a:r>
            <a:r>
              <a:rPr lang="fr-FR" sz="900" dirty="0"/>
              <a:t>: données de la déclaration </a:t>
            </a:r>
            <a:r>
              <a:rPr lang="fr-FR" sz="900" dirty="0" smtClean="0"/>
              <a:t>obligatoire</a:t>
            </a:r>
          </a:p>
          <a:p>
            <a:r>
              <a:rPr lang="fr-FR" sz="900" dirty="0" smtClean="0"/>
              <a:t>** Standardisés sur le sexe et classe d’âge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147880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9538" name="Object 2"/>
          <p:cNvGraphicFramePr>
            <a:graphicFrameLocks noGrp="1" noChangeAspect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652054439"/>
              </p:ext>
            </p:extLst>
          </p:nvPr>
        </p:nvGraphicFramePr>
        <p:xfrm>
          <a:off x="668338" y="1892300"/>
          <a:ext cx="7212012" cy="456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9641" name="Document" r:id="rId4" imgW="7999877" imgH="5062923" progId="Word.Document.8">
                  <p:embed/>
                </p:oleObj>
              </mc:Choice>
              <mc:Fallback>
                <p:oleObj name="Document" r:id="rId4" imgW="7999877" imgH="5062923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1892300"/>
                        <a:ext cx="7212012" cy="4564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9539" name="Rectangle 3"/>
          <p:cNvSpPr>
            <a:spLocks noChangeArrowheads="1"/>
          </p:cNvSpPr>
          <p:nvPr/>
        </p:nvSpPr>
        <p:spPr bwMode="auto">
          <a:xfrm>
            <a:off x="228600" y="304800"/>
            <a:ext cx="8763000" cy="1143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</a:pPr>
            <a:r>
              <a:rPr lang="fr-FR" sz="2800" b="0" dirty="0" smtClean="0">
                <a:solidFill>
                  <a:schemeClr val="bg1"/>
                </a:solidFill>
              </a:rPr>
              <a:t>Fréquence des facteurs pré-disposants* </a:t>
            </a:r>
            <a:endParaRPr lang="fr-FR" sz="2800" b="0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fr-FR" sz="2800" b="0" dirty="0">
                <a:solidFill>
                  <a:schemeClr val="bg1"/>
                </a:solidFill>
              </a:rPr>
              <a:t>parmi les cas de </a:t>
            </a:r>
            <a:r>
              <a:rPr lang="fr-FR" sz="2800" b="0" dirty="0" smtClean="0">
                <a:solidFill>
                  <a:schemeClr val="bg1"/>
                </a:solidFill>
              </a:rPr>
              <a:t>légionellose notifiés,</a:t>
            </a:r>
          </a:p>
          <a:p>
            <a:pPr algn="ctr">
              <a:lnSpc>
                <a:spcPct val="90000"/>
              </a:lnSpc>
            </a:pPr>
            <a:r>
              <a:rPr lang="fr-FR" sz="2800" b="0" dirty="0" smtClean="0">
                <a:solidFill>
                  <a:schemeClr val="bg1"/>
                </a:solidFill>
              </a:rPr>
              <a:t> </a:t>
            </a:r>
            <a:r>
              <a:rPr lang="fr-FR" sz="2800" b="0" dirty="0">
                <a:solidFill>
                  <a:schemeClr val="bg1"/>
                </a:solidFill>
              </a:rPr>
              <a:t>France, </a:t>
            </a:r>
            <a:r>
              <a:rPr lang="fr-FR" sz="2800" b="0" dirty="0" smtClean="0">
                <a:solidFill>
                  <a:schemeClr val="bg1"/>
                </a:solidFill>
              </a:rPr>
              <a:t>2021 (N=2060)</a:t>
            </a:r>
            <a:endParaRPr lang="fr-FR" sz="2800" b="0" dirty="0">
              <a:solidFill>
                <a:schemeClr val="bg1"/>
              </a:solidFill>
            </a:endParaRPr>
          </a:p>
        </p:txBody>
      </p:sp>
      <p:sp>
        <p:nvSpPr>
          <p:cNvPr id="1729540" name="Line 4"/>
          <p:cNvSpPr>
            <a:spLocks noChangeShapeType="1"/>
          </p:cNvSpPr>
          <p:nvPr/>
        </p:nvSpPr>
        <p:spPr bwMode="auto">
          <a:xfrm flipV="1">
            <a:off x="685800" y="22860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29541" name="Text Box 5"/>
          <p:cNvSpPr txBox="1">
            <a:spLocks noChangeArrowheads="1"/>
          </p:cNvSpPr>
          <p:nvPr/>
        </p:nvSpPr>
        <p:spPr bwMode="auto">
          <a:xfrm>
            <a:off x="250825" y="5516563"/>
            <a:ext cx="6477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/>
            <a:r>
              <a:rPr lang="fr-LU" sz="1600" b="0" i="1" dirty="0">
                <a:latin typeface="Arial" charset="0"/>
              </a:rPr>
              <a:t>* non mutuellement exclusifs</a:t>
            </a:r>
          </a:p>
          <a:p>
            <a:pPr lvl="2"/>
            <a:r>
              <a:rPr lang="fr-LU" sz="1600" b="0" i="1" dirty="0">
                <a:latin typeface="Arial" charset="0"/>
              </a:rPr>
              <a:t>** cardiaque, </a:t>
            </a:r>
            <a:r>
              <a:rPr lang="fr-LU" sz="1600" b="0" i="1" dirty="0" smtClean="0">
                <a:latin typeface="Arial" charset="0"/>
              </a:rPr>
              <a:t>respiratoire …</a:t>
            </a:r>
            <a:endParaRPr lang="fr-FR" sz="2800" b="0" dirty="0"/>
          </a:p>
        </p:txBody>
      </p:sp>
      <p:sp>
        <p:nvSpPr>
          <p:cNvPr id="1729542" name="Text Box 6"/>
          <p:cNvSpPr txBox="1">
            <a:spLocks noChangeArrowheads="1"/>
          </p:cNvSpPr>
          <p:nvPr/>
        </p:nvSpPr>
        <p:spPr bwMode="auto">
          <a:xfrm>
            <a:off x="250825" y="6308725"/>
            <a:ext cx="2952750" cy="2444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/>
              <a:t>Source Déclaration obligatoire </a:t>
            </a:r>
            <a:endParaRPr lang="fr-FR" sz="10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 noChangeArrowheads="1"/>
          </p:cNvSpPr>
          <p:nvPr>
            <p:ph type="title"/>
          </p:nvPr>
        </p:nvSpPr>
        <p:spPr bwMode="auto">
          <a:xfrm>
            <a:off x="323528" y="33129"/>
            <a:ext cx="8280920" cy="1143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</a:pPr>
            <a:r>
              <a:rPr lang="fr-FR" sz="2800" b="0" dirty="0">
                <a:solidFill>
                  <a:schemeClr val="bg1"/>
                </a:solidFill>
              </a:rPr>
              <a:t>Expositions à risque parmi les cas </a:t>
            </a:r>
          </a:p>
          <a:p>
            <a:pPr algn="ctr">
              <a:lnSpc>
                <a:spcPct val="90000"/>
              </a:lnSpc>
            </a:pPr>
            <a:r>
              <a:rPr lang="fr-FR" sz="2800" b="0" dirty="0">
                <a:solidFill>
                  <a:schemeClr val="bg1"/>
                </a:solidFill>
              </a:rPr>
              <a:t>de </a:t>
            </a:r>
            <a:r>
              <a:rPr lang="fr-FR" sz="2800" b="0" dirty="0" smtClean="0">
                <a:solidFill>
                  <a:schemeClr val="bg1"/>
                </a:solidFill>
              </a:rPr>
              <a:t>légionellose notifiés, France 2021 (N=2060)</a:t>
            </a:r>
            <a:endParaRPr lang="fr-FR" sz="2800" b="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545870"/>
              </p:ext>
            </p:extLst>
          </p:nvPr>
        </p:nvGraphicFramePr>
        <p:xfrm>
          <a:off x="843999" y="1556792"/>
          <a:ext cx="7200799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3393">
                  <a:extLst>
                    <a:ext uri="{9D8B030D-6E8A-4147-A177-3AD203B41FA5}">
                      <a16:colId xmlns:a16="http://schemas.microsoft.com/office/drawing/2014/main" val="1177334832"/>
                    </a:ext>
                  </a:extLst>
                </a:gridCol>
                <a:gridCol w="1316275">
                  <a:extLst>
                    <a:ext uri="{9D8B030D-6E8A-4147-A177-3AD203B41FA5}">
                      <a16:colId xmlns:a16="http://schemas.microsoft.com/office/drawing/2014/main" val="1242234568"/>
                    </a:ext>
                  </a:extLst>
                </a:gridCol>
                <a:gridCol w="1471131">
                  <a:extLst>
                    <a:ext uri="{9D8B030D-6E8A-4147-A177-3AD203B41FA5}">
                      <a16:colId xmlns:a16="http://schemas.microsoft.com/office/drawing/2014/main" val="1635193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Expositions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55231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Etablissement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de santé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121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261942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Etablissement de personnes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âgées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73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08182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Station thermale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848594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Voyage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242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27916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Autres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266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55090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Total</a:t>
                      </a:r>
                      <a:r>
                        <a:rPr lang="fr-FR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715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35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885985"/>
                  </a:ext>
                </a:extLst>
              </a:tr>
            </a:tbl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55576" y="4581128"/>
            <a:ext cx="2952750" cy="2444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dirty="0"/>
              <a:t>Source Déclaration obligatoire </a:t>
            </a:r>
            <a:endParaRPr lang="fr-FR" sz="1000" b="0" dirty="0"/>
          </a:p>
        </p:txBody>
      </p:sp>
    </p:spTree>
    <p:extLst>
      <p:ext uri="{BB962C8B-B14F-4D97-AF65-F5344CB8AC3E}">
        <p14:creationId xmlns:p14="http://schemas.microsoft.com/office/powerpoint/2010/main" val="22044465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549275"/>
            <a:ext cx="7162800" cy="649288"/>
          </a:xfrm>
        </p:spPr>
        <p:txBody>
          <a:bodyPr/>
          <a:lstStyle/>
          <a:p>
            <a:r>
              <a:rPr lang="fr-FR" b="0" dirty="0">
                <a:solidFill>
                  <a:schemeClr val="bg1"/>
                </a:solidFill>
              </a:rPr>
              <a:t>Informations</a:t>
            </a:r>
          </a:p>
        </p:txBody>
      </p:sp>
      <p:sp>
        <p:nvSpPr>
          <p:cNvPr id="1685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268413"/>
            <a:ext cx="8208912" cy="4899025"/>
          </a:xfrm>
        </p:spPr>
        <p:txBody>
          <a:bodyPr/>
          <a:lstStyle/>
          <a:p>
            <a:pPr>
              <a:lnSpc>
                <a:spcPct val="78000"/>
              </a:lnSpc>
              <a:buFontTx/>
              <a:buNone/>
            </a:pPr>
            <a:endParaRPr lang="fr-FR" b="0" dirty="0"/>
          </a:p>
          <a:p>
            <a:pPr>
              <a:lnSpc>
                <a:spcPct val="78000"/>
              </a:lnSpc>
            </a:pPr>
            <a:r>
              <a:rPr lang="fr-FR" b="0" dirty="0"/>
              <a:t>Site </a:t>
            </a:r>
            <a:r>
              <a:rPr lang="fr-FR" b="0" dirty="0" smtClean="0"/>
              <a:t>Santé publique France </a:t>
            </a:r>
          </a:p>
          <a:p>
            <a:pPr marL="900113" indent="0">
              <a:lnSpc>
                <a:spcPct val="78000"/>
              </a:lnSpc>
              <a:buNone/>
            </a:pPr>
            <a:r>
              <a:rPr lang="fr-FR" sz="3200" b="0" dirty="0">
                <a:solidFill>
                  <a:srgbClr val="FF0000"/>
                </a:solidFill>
                <a:hlinkClick r:id="rId3"/>
              </a:rPr>
              <a:t>	</a:t>
            </a:r>
            <a:r>
              <a:rPr lang="fr-FR" sz="1400" b="0" dirty="0">
                <a:solidFill>
                  <a:srgbClr val="FF0000"/>
                </a:solidFill>
                <a:hlinkClick r:id="rId3"/>
              </a:rPr>
              <a:t>https://</a:t>
            </a:r>
            <a:r>
              <a:rPr lang="fr-FR" sz="1400" b="0" dirty="0" smtClean="0">
                <a:solidFill>
                  <a:srgbClr val="FF0000"/>
                </a:solidFill>
                <a:hlinkClick r:id="rId3"/>
              </a:rPr>
              <a:t>www.santepubliquefrance.fr/maladies-et-traumatismes/maladies-et-infections-respiratoires/legionellose</a:t>
            </a:r>
            <a:endParaRPr lang="fr-FR" sz="1400" b="0" dirty="0" smtClean="0">
              <a:solidFill>
                <a:srgbClr val="FF0000"/>
              </a:solidFill>
            </a:endParaRPr>
          </a:p>
          <a:p>
            <a:pPr marL="3228975" lvl="4" indent="-360363">
              <a:lnSpc>
                <a:spcPct val="78000"/>
              </a:lnSpc>
            </a:pPr>
            <a:r>
              <a:rPr lang="fr-FR" sz="2400" b="0" dirty="0" smtClean="0"/>
              <a:t>dossier thématique </a:t>
            </a:r>
          </a:p>
          <a:p>
            <a:pPr marL="3228975" lvl="4" indent="-360363">
              <a:lnSpc>
                <a:spcPct val="78000"/>
              </a:lnSpc>
            </a:pPr>
            <a:r>
              <a:rPr lang="fr-FR" sz="2400" b="0" dirty="0" smtClean="0"/>
              <a:t>légionellose </a:t>
            </a:r>
            <a:endParaRPr lang="fr-FR" sz="2400" b="0" dirty="0"/>
          </a:p>
          <a:p>
            <a:pPr marL="3228975" lvl="4" indent="-360363">
              <a:lnSpc>
                <a:spcPct val="78000"/>
              </a:lnSpc>
            </a:pPr>
            <a:r>
              <a:rPr lang="fr-FR" sz="2400" b="0" dirty="0"/>
              <a:t>Mise à jour annuelle des données</a:t>
            </a:r>
          </a:p>
          <a:p>
            <a:pPr marL="3228975" lvl="4" indent="-360363">
              <a:lnSpc>
                <a:spcPct val="78000"/>
              </a:lnSpc>
              <a:buFontTx/>
              <a:buChar char="•"/>
            </a:pPr>
            <a:endParaRPr lang="fr-FR" sz="2400" b="0" dirty="0"/>
          </a:p>
          <a:p>
            <a:pPr>
              <a:lnSpc>
                <a:spcPct val="78000"/>
              </a:lnSpc>
            </a:pPr>
            <a:r>
              <a:rPr lang="fr-FR" b="0" dirty="0"/>
              <a:t>Site </a:t>
            </a:r>
            <a:r>
              <a:rPr lang="fr-FR" b="0" dirty="0" err="1"/>
              <a:t>Eldsnet</a:t>
            </a:r>
            <a:r>
              <a:rPr lang="fr-FR" b="0" dirty="0"/>
              <a:t>  </a:t>
            </a:r>
            <a:r>
              <a:rPr lang="fr-FR" sz="1400" b="0" dirty="0" smtClean="0">
                <a:solidFill>
                  <a:schemeClr val="hlink"/>
                </a:solidFill>
                <a:hlinkClick r:id="rId4"/>
              </a:rPr>
              <a:t>https://www.ecdc.europa.eu/en/legionnaires-disease</a:t>
            </a:r>
            <a:endParaRPr lang="fr-FR" sz="1400" b="0" dirty="0">
              <a:solidFill>
                <a:schemeClr val="hlink"/>
              </a:solidFill>
            </a:endParaRPr>
          </a:p>
          <a:p>
            <a:pPr>
              <a:lnSpc>
                <a:spcPct val="78000"/>
              </a:lnSpc>
            </a:pPr>
            <a:endParaRPr lang="fr-FR" sz="2800" b="0" dirty="0">
              <a:solidFill>
                <a:schemeClr val="hlink"/>
              </a:solidFill>
            </a:endParaRPr>
          </a:p>
          <a:p>
            <a:pPr>
              <a:lnSpc>
                <a:spcPct val="78000"/>
              </a:lnSpc>
            </a:pPr>
            <a:r>
              <a:rPr lang="fr-FR" b="0" dirty="0"/>
              <a:t>Site CNR </a:t>
            </a:r>
            <a:r>
              <a:rPr lang="fr-FR" sz="1400" b="0" dirty="0" smtClean="0">
                <a:solidFill>
                  <a:srgbClr val="FF0000"/>
                </a:solidFill>
                <a:hlinkClick r:id="rId5"/>
              </a:rPr>
              <a:t>https://cnr-legionelles.univ-lyon1.fr</a:t>
            </a:r>
            <a:r>
              <a:rPr lang="fr-FR" b="0" dirty="0"/>
              <a:t>									</a:t>
            </a:r>
          </a:p>
        </p:txBody>
      </p:sp>
    </p:spTree>
    <p:extLst>
      <p:ext uri="{BB962C8B-B14F-4D97-AF65-F5344CB8AC3E}">
        <p14:creationId xmlns:p14="http://schemas.microsoft.com/office/powerpoint/2010/main" val="255987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62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052513"/>
            <a:ext cx="8748712" cy="5105400"/>
          </a:xfrm>
        </p:spPr>
        <p:txBody>
          <a:bodyPr/>
          <a:lstStyle/>
          <a:p>
            <a:pPr>
              <a:lnSpc>
                <a:spcPct val="238000"/>
              </a:lnSpc>
              <a:tabLst>
                <a:tab pos="7712075" algn="l"/>
              </a:tabLst>
            </a:pPr>
            <a:r>
              <a:rPr lang="fr-FR" b="0" dirty="0"/>
              <a:t>Pneumopathie : </a:t>
            </a:r>
            <a:r>
              <a:rPr lang="fr-FR" sz="1800" b="0" i="1" dirty="0">
                <a:solidFill>
                  <a:schemeClr val="accent1"/>
                </a:solidFill>
              </a:rPr>
              <a:t>0,5 à 5% des pneumopathies communautaires de l’adulte</a:t>
            </a:r>
          </a:p>
          <a:p>
            <a:pPr>
              <a:lnSpc>
                <a:spcPct val="238000"/>
              </a:lnSpc>
              <a:tabLst>
                <a:tab pos="7712075" algn="l"/>
              </a:tabLst>
            </a:pPr>
            <a:r>
              <a:rPr lang="fr-FR" b="0" dirty="0"/>
              <a:t>Incubation : 2 à 10 jours</a:t>
            </a:r>
          </a:p>
          <a:p>
            <a:pPr>
              <a:lnSpc>
                <a:spcPct val="238000"/>
              </a:lnSpc>
              <a:tabLst>
                <a:tab pos="7712075" algn="l"/>
              </a:tabLst>
            </a:pPr>
            <a:r>
              <a:rPr lang="fr-FR" b="0" dirty="0"/>
              <a:t>Létalité : </a:t>
            </a:r>
            <a:r>
              <a:rPr lang="fr-FR" b="0" dirty="0" smtClean="0"/>
              <a:t>≈10 %   </a:t>
            </a:r>
            <a:endParaRPr lang="fr-FR" b="0" dirty="0"/>
          </a:p>
          <a:p>
            <a:pPr>
              <a:lnSpc>
                <a:spcPct val="238000"/>
              </a:lnSpc>
              <a:tabLst>
                <a:tab pos="7712075" algn="l"/>
              </a:tabLst>
            </a:pPr>
            <a:r>
              <a:rPr lang="fr-FR" b="0" dirty="0"/>
              <a:t>Agent responsable </a:t>
            </a:r>
            <a:r>
              <a:rPr lang="fr-FR" b="0" i="1" dirty="0" err="1"/>
              <a:t>Legionella</a:t>
            </a:r>
            <a:endParaRPr lang="fr-FR" sz="1800" b="0" dirty="0">
              <a:solidFill>
                <a:schemeClr val="accent1"/>
              </a:solidFill>
            </a:endParaRPr>
          </a:p>
          <a:p>
            <a:pPr>
              <a:lnSpc>
                <a:spcPct val="238000"/>
              </a:lnSpc>
              <a:tabLst>
                <a:tab pos="7712075" algn="l"/>
              </a:tabLst>
            </a:pPr>
            <a:r>
              <a:rPr lang="en-US" b="0" dirty="0"/>
              <a:t>Confirmation </a:t>
            </a:r>
            <a:r>
              <a:rPr lang="fr-FR" b="0" dirty="0"/>
              <a:t>biologique indispensable </a:t>
            </a:r>
            <a:r>
              <a:rPr lang="fr-FR" sz="2000" b="0" dirty="0">
                <a:solidFill>
                  <a:schemeClr val="accent1"/>
                </a:solidFill>
              </a:rPr>
              <a:t> </a:t>
            </a:r>
          </a:p>
          <a:p>
            <a:pPr marL="952500" lvl="2" indent="-266700">
              <a:lnSpc>
                <a:spcPct val="150000"/>
              </a:lnSpc>
              <a:tabLst>
                <a:tab pos="7712075" algn="l"/>
              </a:tabLst>
            </a:pPr>
            <a:endParaRPr lang="fr-FR" sz="1600" b="0" dirty="0">
              <a:solidFill>
                <a:schemeClr val="accent1"/>
              </a:solidFill>
            </a:endParaRPr>
          </a:p>
        </p:txBody>
      </p:sp>
      <p:sp>
        <p:nvSpPr>
          <p:cNvPr id="156262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115888"/>
            <a:ext cx="6502400" cy="914400"/>
          </a:xfrm>
          <a:solidFill>
            <a:schemeClr val="tx2">
              <a:alpha val="50195"/>
            </a:schemeClr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4400" b="0">
                <a:solidFill>
                  <a:schemeClr val="bg1"/>
                </a:solidFill>
              </a:rPr>
              <a:t>Légionellose</a:t>
            </a:r>
            <a:r>
              <a:rPr lang="fr-FR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162800" cy="752475"/>
          </a:xfrm>
        </p:spPr>
        <p:txBody>
          <a:bodyPr/>
          <a:lstStyle/>
          <a:p>
            <a:r>
              <a:rPr lang="fr-FR" altLang="fr-FR" sz="4000" b="0" i="1">
                <a:solidFill>
                  <a:schemeClr val="bg1"/>
                </a:solidFill>
              </a:rPr>
              <a:t>Legionella</a:t>
            </a:r>
          </a:p>
        </p:txBody>
      </p:sp>
      <p:sp>
        <p:nvSpPr>
          <p:cNvPr id="156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640762" cy="5905500"/>
          </a:xfrm>
        </p:spPr>
        <p:txBody>
          <a:bodyPr/>
          <a:lstStyle/>
          <a:p>
            <a:pPr>
              <a:lnSpc>
                <a:spcPct val="178000"/>
              </a:lnSpc>
            </a:pPr>
            <a:r>
              <a:rPr lang="fr-FR" altLang="fr-FR" b="0" dirty="0"/>
              <a:t>Bactérie d’origine </a:t>
            </a:r>
            <a:r>
              <a:rPr lang="fr-FR" altLang="fr-FR" b="0" dirty="0" err="1"/>
              <a:t>hydrotellurique</a:t>
            </a:r>
            <a:endParaRPr lang="fr-FR" altLang="fr-FR" b="0" dirty="0"/>
          </a:p>
          <a:p>
            <a:pPr>
              <a:lnSpc>
                <a:spcPct val="178000"/>
              </a:lnSpc>
            </a:pPr>
            <a:r>
              <a:rPr lang="fr-FR" altLang="fr-FR" b="0" dirty="0" smtClean="0"/>
              <a:t>70 </a:t>
            </a:r>
            <a:r>
              <a:rPr lang="fr-FR" altLang="fr-FR" b="0" dirty="0"/>
              <a:t>espèces et </a:t>
            </a:r>
            <a:r>
              <a:rPr lang="fr-FR" altLang="fr-FR" b="0" dirty="0" err="1"/>
              <a:t>sérogroupes</a:t>
            </a:r>
            <a:endParaRPr lang="fr-FR" altLang="fr-FR" b="0" dirty="0"/>
          </a:p>
          <a:p>
            <a:pPr>
              <a:lnSpc>
                <a:spcPct val="178000"/>
              </a:lnSpc>
            </a:pPr>
            <a:r>
              <a:rPr lang="fr-FR" altLang="fr-FR" b="0" dirty="0"/>
              <a:t>Eaux naturelles : lacs, rivières, sols humides, </a:t>
            </a:r>
          </a:p>
          <a:p>
            <a:pPr>
              <a:lnSpc>
                <a:spcPct val="178000"/>
              </a:lnSpc>
            </a:pPr>
            <a:r>
              <a:rPr lang="fr-FR" altLang="fr-FR" b="0" dirty="0"/>
              <a:t>Eaux artificielles +++</a:t>
            </a:r>
          </a:p>
          <a:p>
            <a:pPr lvl="1">
              <a:lnSpc>
                <a:spcPct val="178000"/>
              </a:lnSpc>
            </a:pPr>
            <a:r>
              <a:rPr lang="fr-FR" altLang="fr-FR" sz="1600" b="0" dirty="0" smtClean="0"/>
              <a:t>eaux </a:t>
            </a:r>
            <a:r>
              <a:rPr lang="fr-FR" altLang="fr-FR" sz="1600" b="0" dirty="0"/>
              <a:t>sanitaires (</a:t>
            </a:r>
            <a:r>
              <a:rPr lang="fr-FR" altLang="fr-FR" sz="1600" b="0" dirty="0" smtClean="0"/>
              <a:t>chaudes et froides)</a:t>
            </a:r>
            <a:endParaRPr lang="fr-FR" altLang="fr-FR" sz="1600" b="0" dirty="0"/>
          </a:p>
          <a:p>
            <a:pPr lvl="1">
              <a:lnSpc>
                <a:spcPct val="178000"/>
              </a:lnSpc>
            </a:pPr>
            <a:r>
              <a:rPr lang="fr-FR" altLang="fr-FR" sz="1600" b="0" dirty="0"/>
              <a:t>eaux systèmes de refroidissement des </a:t>
            </a:r>
            <a:r>
              <a:rPr lang="fr-FR" altLang="fr-FR" sz="1600" b="0" dirty="0" smtClean="0"/>
              <a:t>Tours </a:t>
            </a:r>
            <a:r>
              <a:rPr lang="fr-FR" altLang="fr-FR" sz="1600" b="0" dirty="0" err="1" smtClean="0"/>
              <a:t>Aéroréfrigérantes</a:t>
            </a:r>
            <a:endParaRPr lang="fr-FR" altLang="fr-FR" sz="1600" b="0" dirty="0"/>
          </a:p>
          <a:p>
            <a:pPr lvl="1">
              <a:lnSpc>
                <a:spcPct val="178000"/>
              </a:lnSpc>
            </a:pPr>
            <a:r>
              <a:rPr lang="fr-FR" altLang="fr-FR" sz="1600" b="0" dirty="0"/>
              <a:t>conditions favorables : biofilm, température inférieure à 50°C, débit faible voire stagnation, amibes ……</a:t>
            </a:r>
          </a:p>
        </p:txBody>
      </p:sp>
      <p:pic>
        <p:nvPicPr>
          <p:cNvPr id="1560580" name="Picture 4" descr="TAR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3213100"/>
            <a:ext cx="1849437" cy="138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0581" name="Picture 5" descr="IS709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04813"/>
            <a:ext cx="1230313" cy="183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5750" y="360052"/>
            <a:ext cx="7087155" cy="714208"/>
          </a:xfrm>
        </p:spPr>
        <p:txBody>
          <a:bodyPr/>
          <a:lstStyle/>
          <a:p>
            <a:r>
              <a:rPr lang="fr-FR" dirty="0" smtClean="0"/>
              <a:t>Le genre </a:t>
            </a:r>
            <a:r>
              <a:rPr lang="fr-FR" i="1" dirty="0" smtClean="0"/>
              <a:t>Legionella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476672"/>
            <a:ext cx="7943792" cy="1362745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fr-FR" sz="2200" b="0" dirty="0" smtClean="0"/>
              <a:t>Plus de 50 espèces et 70 sérogroupes</a:t>
            </a:r>
          </a:p>
          <a:p>
            <a:pPr algn="ctr">
              <a:spcBef>
                <a:spcPts val="800"/>
              </a:spcBef>
              <a:buNone/>
            </a:pPr>
            <a:r>
              <a:rPr lang="fr-FR" sz="2200" b="0" i="1" dirty="0" smtClean="0"/>
              <a:t>L. </a:t>
            </a:r>
            <a:r>
              <a:rPr lang="fr-FR" sz="2200" b="0" i="1" dirty="0" err="1" smtClean="0"/>
              <a:t>pneumophila</a:t>
            </a:r>
            <a:r>
              <a:rPr lang="fr-FR" sz="2200" b="0" i="1" dirty="0" smtClean="0"/>
              <a:t> </a:t>
            </a:r>
            <a:r>
              <a:rPr lang="fr-FR" sz="2200" b="0" dirty="0" smtClean="0"/>
              <a:t>(</a:t>
            </a:r>
            <a:r>
              <a:rPr lang="fr-FR" sz="2200" b="0" dirty="0" err="1" smtClean="0"/>
              <a:t>Lp</a:t>
            </a:r>
            <a:r>
              <a:rPr lang="fr-FR" sz="2200" b="0" dirty="0" smtClean="0"/>
              <a:t>) = 16 sérogroupes, Lp1 à Lp16</a:t>
            </a:r>
          </a:p>
          <a:p>
            <a:pPr algn="ctr"/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39552" y="2132856"/>
            <a:ext cx="3411004" cy="3811025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sz="2400" dirty="0" smtClean="0">
              <a:solidFill>
                <a:srgbClr val="1E3BA9"/>
              </a:solidFill>
              <a:latin typeface="Arial"/>
              <a:cs typeface="Arial"/>
            </a:endParaRPr>
          </a:p>
          <a:p>
            <a:pPr algn="ctr"/>
            <a:r>
              <a:rPr lang="fr-FR" sz="2400" dirty="0" smtClean="0">
                <a:solidFill>
                  <a:srgbClr val="1E3BA9"/>
                </a:solidFill>
                <a:latin typeface="Arial"/>
                <a:cs typeface="Arial"/>
              </a:rPr>
              <a:t>Environnement</a:t>
            </a:r>
          </a:p>
          <a:p>
            <a:pPr algn="ctr"/>
            <a:endParaRPr lang="fr-FR" sz="2400" dirty="0" smtClean="0">
              <a:solidFill>
                <a:srgbClr val="1E3BA9"/>
              </a:solidFill>
              <a:latin typeface="Arial"/>
              <a:cs typeface="Arial"/>
            </a:endParaRPr>
          </a:p>
          <a:p>
            <a:pPr algn="ctr"/>
            <a:r>
              <a:rPr lang="fr-FR" sz="2200" b="0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Toutes les espèces</a:t>
            </a:r>
          </a:p>
          <a:p>
            <a:pPr algn="ctr"/>
            <a:r>
              <a:rPr lang="fr-FR" sz="2200" b="0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 ont été isolées</a:t>
            </a:r>
          </a:p>
          <a:p>
            <a:pPr algn="ctr"/>
            <a:endParaRPr lang="fr-FR" sz="2200" b="0" dirty="0" smtClean="0">
              <a:solidFill>
                <a:schemeClr val="tx1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r>
              <a:rPr lang="fr-FR" sz="2200" b="0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Lp1 = 30% des</a:t>
            </a:r>
          </a:p>
          <a:p>
            <a:pPr algn="ctr"/>
            <a:r>
              <a:rPr lang="fr-FR" sz="2200" b="0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souches isolées</a:t>
            </a:r>
            <a:endParaRPr lang="fr-FR" sz="2200" b="0" dirty="0">
              <a:solidFill>
                <a:schemeClr val="tx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858184" y="2131830"/>
            <a:ext cx="3411004" cy="3811025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2400" dirty="0" smtClean="0">
                <a:solidFill>
                  <a:srgbClr val="1E3BA9"/>
                </a:solidFill>
                <a:latin typeface="Arial"/>
                <a:cs typeface="Arial"/>
              </a:rPr>
              <a:t>Chez l’Homme</a:t>
            </a:r>
          </a:p>
          <a:p>
            <a:pPr algn="ctr"/>
            <a:endParaRPr lang="fr-FR" sz="2400" dirty="0" smtClean="0">
              <a:solidFill>
                <a:srgbClr val="1E3BA9"/>
              </a:solidFill>
              <a:latin typeface="Arial"/>
              <a:cs typeface="Arial"/>
            </a:endParaRPr>
          </a:p>
          <a:p>
            <a:pPr algn="ctr"/>
            <a:r>
              <a:rPr lang="fr-FR" sz="2200" b="0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24 espèces</a:t>
            </a:r>
          </a:p>
          <a:p>
            <a:pPr algn="ctr"/>
            <a:r>
              <a:rPr lang="fr-FR" sz="2200" b="0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 ont été isolées</a:t>
            </a:r>
          </a:p>
          <a:p>
            <a:pPr algn="ctr"/>
            <a:endParaRPr lang="fr-FR" sz="2200" b="0" dirty="0" smtClean="0">
              <a:solidFill>
                <a:schemeClr val="tx1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r>
              <a:rPr lang="fr-FR" sz="2200" b="0" dirty="0" err="1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Lp</a:t>
            </a:r>
            <a:r>
              <a:rPr lang="fr-FR" sz="2200" b="0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 = 98% des</a:t>
            </a:r>
          </a:p>
          <a:p>
            <a:pPr algn="ctr"/>
            <a:r>
              <a:rPr lang="fr-FR" sz="2200" b="0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souches isolées</a:t>
            </a:r>
          </a:p>
          <a:p>
            <a:pPr algn="ctr"/>
            <a:endParaRPr lang="fr-FR" sz="2200" b="0" dirty="0" smtClean="0">
              <a:solidFill>
                <a:schemeClr val="tx1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r>
              <a:rPr lang="fr-FR" sz="2200" b="0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Lp1 = 90% des</a:t>
            </a:r>
          </a:p>
          <a:p>
            <a:pPr algn="ctr"/>
            <a:r>
              <a:rPr lang="fr-FR" sz="2200" b="0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souches isolées</a:t>
            </a:r>
          </a:p>
          <a:p>
            <a:pPr algn="ctr"/>
            <a:endParaRPr lang="fr-FR" sz="2000" dirty="0" smtClean="0">
              <a:solidFill>
                <a:schemeClr val="tx1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fr-FR" sz="2000" dirty="0" smtClean="0">
              <a:solidFill>
                <a:schemeClr val="tx1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fr-FR" sz="1400" dirty="0" smtClean="0">
              <a:solidFill>
                <a:schemeClr val="tx1">
                  <a:lumMod val="75000"/>
                </a:schemeClr>
              </a:solidFill>
              <a:latin typeface="Arial"/>
              <a:cs typeface="Arial"/>
            </a:endParaRPr>
          </a:p>
          <a:p>
            <a:pPr algn="ctr"/>
            <a:endParaRPr lang="fr-FR" dirty="0">
              <a:solidFill>
                <a:srgbClr val="1E3BA9"/>
              </a:solidFill>
              <a:latin typeface="Arial"/>
              <a:cs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379020" y="32637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117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5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908720"/>
            <a:ext cx="8207375" cy="5105400"/>
          </a:xfrm>
        </p:spPr>
        <p:txBody>
          <a:bodyPr/>
          <a:lstStyle/>
          <a:p>
            <a:pPr>
              <a:lnSpc>
                <a:spcPct val="148000"/>
              </a:lnSpc>
            </a:pPr>
            <a:r>
              <a:rPr lang="fr-FR" sz="2800" b="0" dirty="0" smtClean="0"/>
              <a:t>Tar </a:t>
            </a:r>
            <a:r>
              <a:rPr lang="fr-FR" sz="2800" b="0" dirty="0"/>
              <a:t>(tours </a:t>
            </a:r>
            <a:r>
              <a:rPr lang="fr-FR" sz="2800" b="0" dirty="0" err="1"/>
              <a:t>aéro</a:t>
            </a:r>
            <a:r>
              <a:rPr lang="fr-FR" sz="2800" b="0" dirty="0"/>
              <a:t>-réfrigérantes) </a:t>
            </a:r>
          </a:p>
          <a:p>
            <a:pPr marL="495300" lvl="1" indent="-38100">
              <a:lnSpc>
                <a:spcPct val="148000"/>
              </a:lnSpc>
            </a:pPr>
            <a:r>
              <a:rPr lang="fr-FR" sz="2400" b="0" dirty="0"/>
              <a:t> établissements tertiaires, industriels </a:t>
            </a:r>
          </a:p>
          <a:p>
            <a:pPr>
              <a:lnSpc>
                <a:spcPct val="148000"/>
              </a:lnSpc>
            </a:pPr>
            <a:r>
              <a:rPr lang="fr-FR" sz="2800" b="0" dirty="0"/>
              <a:t>Réseaux d'eaux (</a:t>
            </a:r>
            <a:r>
              <a:rPr lang="fr-FR" sz="2800" b="0" u="sng" dirty="0"/>
              <a:t>chaude</a:t>
            </a:r>
            <a:r>
              <a:rPr lang="fr-FR" sz="2800" b="0" dirty="0"/>
              <a:t>, froide)   </a:t>
            </a:r>
          </a:p>
          <a:p>
            <a:pPr marL="495300" lvl="1" indent="-38100">
              <a:lnSpc>
                <a:spcPct val="108000"/>
              </a:lnSpc>
              <a:buFont typeface="Arial" charset="0"/>
              <a:buChar char="–"/>
            </a:pPr>
            <a:r>
              <a:rPr lang="fr-FR" sz="2800" b="0" dirty="0"/>
              <a:t> </a:t>
            </a:r>
            <a:r>
              <a:rPr lang="fr-FR" sz="2400" b="0" dirty="0"/>
              <a:t>hôpitaux, maisons de retraite </a:t>
            </a:r>
          </a:p>
          <a:p>
            <a:pPr marL="495300" lvl="1" indent="-38100">
              <a:lnSpc>
                <a:spcPct val="108000"/>
              </a:lnSpc>
            </a:pPr>
            <a:r>
              <a:rPr lang="fr-FR" sz="2400" b="0" dirty="0"/>
              <a:t>  hôtels, campings …</a:t>
            </a:r>
          </a:p>
          <a:p>
            <a:pPr marL="495300" lvl="1" indent="-38100">
              <a:lnSpc>
                <a:spcPct val="108000"/>
              </a:lnSpc>
            </a:pPr>
            <a:r>
              <a:rPr lang="fr-FR" sz="2400" b="0" dirty="0"/>
              <a:t>  </a:t>
            </a:r>
            <a:r>
              <a:rPr lang="fr-FR" sz="2400" b="0" dirty="0" smtClean="0"/>
              <a:t>autres ERP </a:t>
            </a:r>
            <a:r>
              <a:rPr lang="fr-FR" sz="2400" b="0" dirty="0"/>
              <a:t>(établissements recevant du </a:t>
            </a:r>
            <a:r>
              <a:rPr lang="fr-FR" sz="2400" b="0" dirty="0" smtClean="0"/>
              <a:t>public)</a:t>
            </a:r>
            <a:endParaRPr lang="fr-FR" sz="2400" b="0" dirty="0"/>
          </a:p>
          <a:p>
            <a:pPr marL="495300" lvl="1" indent="-38100">
              <a:lnSpc>
                <a:spcPct val="108000"/>
              </a:lnSpc>
            </a:pPr>
            <a:r>
              <a:rPr lang="fr-FR" sz="2400" b="0" dirty="0"/>
              <a:t>  bains à remous </a:t>
            </a:r>
          </a:p>
          <a:p>
            <a:pPr>
              <a:lnSpc>
                <a:spcPct val="148000"/>
              </a:lnSpc>
            </a:pPr>
            <a:r>
              <a:rPr lang="fr-FR" sz="2800" b="0" dirty="0"/>
              <a:t>Dispositifs de thérapie </a:t>
            </a:r>
            <a:r>
              <a:rPr lang="fr-FR" sz="2800" b="0" dirty="0" smtClean="0"/>
              <a:t>respiratoire </a:t>
            </a:r>
          </a:p>
          <a:p>
            <a:pPr>
              <a:lnSpc>
                <a:spcPct val="148000"/>
              </a:lnSpc>
            </a:pPr>
            <a:endParaRPr lang="fr-FR" sz="2800" b="0" dirty="0"/>
          </a:p>
        </p:txBody>
      </p:sp>
      <p:sp>
        <p:nvSpPr>
          <p:cNvPr id="1695747" name="Rectangle 3"/>
          <p:cNvSpPr>
            <a:spLocks noGrp="1" noChangeArrowheads="1"/>
          </p:cNvSpPr>
          <p:nvPr>
            <p:ph type="title"/>
          </p:nvPr>
        </p:nvSpPr>
        <p:spPr>
          <a:xfrm>
            <a:off x="683568" y="116632"/>
            <a:ext cx="7902575" cy="914400"/>
          </a:xfrm>
          <a:solidFill>
            <a:schemeClr val="tx2">
              <a:alpha val="50000"/>
            </a:schemeClr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b="0" dirty="0" smtClean="0">
                <a:solidFill>
                  <a:schemeClr val="bg1"/>
                </a:solidFill>
              </a:rPr>
              <a:t>Principales installations </a:t>
            </a:r>
            <a:r>
              <a:rPr lang="fr-FR" b="0" dirty="0">
                <a:solidFill>
                  <a:schemeClr val="bg1"/>
                </a:solidFill>
              </a:rPr>
              <a:t>à risque   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124744"/>
            <a:ext cx="9217024" cy="4843462"/>
          </a:xfrm>
          <a:noFill/>
          <a:ln/>
        </p:spPr>
        <p:txBody>
          <a:bodyPr/>
          <a:lstStyle/>
          <a:p>
            <a:pPr marL="342900" indent="-342900">
              <a:lnSpc>
                <a:spcPct val="150000"/>
              </a:lnSpc>
            </a:pPr>
            <a:r>
              <a:rPr lang="fr-FR" altLang="fr-FR" sz="2800" b="0" dirty="0"/>
              <a:t>Inhalation</a:t>
            </a:r>
          </a:p>
          <a:p>
            <a:pPr marL="742950" lvl="1" indent="-285750">
              <a:lnSpc>
                <a:spcPct val="150000"/>
              </a:lnSpc>
            </a:pPr>
            <a:r>
              <a:rPr lang="fr-FR" altLang="fr-FR" sz="2800" b="0" dirty="0">
                <a:solidFill>
                  <a:schemeClr val="accent1"/>
                </a:solidFill>
              </a:rPr>
              <a:t>Aérosols avec </a:t>
            </a:r>
            <a:r>
              <a:rPr lang="fr-FR" altLang="fr-FR" sz="2800" b="0" dirty="0" err="1">
                <a:solidFill>
                  <a:schemeClr val="accent1"/>
                </a:solidFill>
              </a:rPr>
              <a:t>micro-gouttelettes</a:t>
            </a:r>
            <a:r>
              <a:rPr lang="fr-FR" altLang="fr-FR" sz="2800" b="0" dirty="0">
                <a:solidFill>
                  <a:schemeClr val="accent1"/>
                </a:solidFill>
              </a:rPr>
              <a:t> d’eau, diamètre&lt;5µm</a:t>
            </a:r>
          </a:p>
          <a:p>
            <a:pPr marL="342900" indent="-342900">
              <a:lnSpc>
                <a:spcPct val="100000"/>
              </a:lnSpc>
            </a:pPr>
            <a:endParaRPr lang="fr-FR" altLang="fr-FR" sz="2800" b="0" dirty="0" smtClean="0"/>
          </a:p>
          <a:p>
            <a:pPr marL="342900" indent="-342900">
              <a:lnSpc>
                <a:spcPct val="100000"/>
              </a:lnSpc>
            </a:pPr>
            <a:r>
              <a:rPr lang="fr-FR" altLang="fr-FR" sz="2800" b="0" dirty="0" smtClean="0"/>
              <a:t>Transmission </a:t>
            </a:r>
            <a:r>
              <a:rPr lang="fr-FR" altLang="fr-FR" sz="2800" b="0" dirty="0"/>
              <a:t>de personne à </a:t>
            </a:r>
            <a:r>
              <a:rPr lang="fr-FR" altLang="fr-FR" sz="2800" b="0" dirty="0" smtClean="0"/>
              <a:t>personne exceptionnelle*</a:t>
            </a:r>
            <a:endParaRPr lang="fr-FR" altLang="fr-FR" sz="2800" b="0" dirty="0"/>
          </a:p>
        </p:txBody>
      </p:sp>
      <p:sp>
        <p:nvSpPr>
          <p:cNvPr id="1564675" name="Rectangle 3"/>
          <p:cNvSpPr>
            <a:spLocks noChangeArrowheads="1"/>
          </p:cNvSpPr>
          <p:nvPr/>
        </p:nvSpPr>
        <p:spPr bwMode="auto">
          <a:xfrm>
            <a:off x="914400" y="381000"/>
            <a:ext cx="7239000" cy="4556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tx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</a:pPr>
            <a:r>
              <a:rPr lang="fr-FR" altLang="fr-FR" sz="3200" b="0">
                <a:solidFill>
                  <a:schemeClr val="bg1"/>
                </a:solidFill>
              </a:rPr>
              <a:t>Mode de contamination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51520" y="6093296"/>
            <a:ext cx="73448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1" dirty="0" err="1"/>
              <a:t>Correia</a:t>
            </a:r>
            <a:r>
              <a:rPr lang="en-US" sz="1100" b="0" i="1" dirty="0"/>
              <a:t> AM1, Ferreira JS, Borges V </a:t>
            </a:r>
            <a:r>
              <a:rPr lang="en-US" sz="1100" b="0" i="1" dirty="0" smtClean="0"/>
              <a:t>and al : Probable </a:t>
            </a:r>
            <a:r>
              <a:rPr lang="en-US" sz="1100" b="0" i="1" dirty="0"/>
              <a:t>Person-to-Person Transmission of Legionnaires' </a:t>
            </a:r>
            <a:r>
              <a:rPr lang="en-US" sz="1100" b="0" i="1" dirty="0" smtClean="0"/>
              <a:t>Disease.</a:t>
            </a:r>
          </a:p>
          <a:p>
            <a:r>
              <a:rPr lang="en-US" sz="1100" b="0" i="1" dirty="0" smtClean="0"/>
              <a:t>N </a:t>
            </a:r>
            <a:r>
              <a:rPr lang="en-US" sz="1100" b="0" i="1" dirty="0" err="1"/>
              <a:t>Engl</a:t>
            </a:r>
            <a:r>
              <a:rPr lang="en-US" sz="1100" b="0" i="1" dirty="0"/>
              <a:t> J Med. 2016 Feb 4;374(5):497-8. </a:t>
            </a:r>
            <a:r>
              <a:rPr lang="en-US" sz="1100" b="0" i="1" dirty="0" err="1"/>
              <a:t>doi</a:t>
            </a:r>
            <a:r>
              <a:rPr lang="en-US" sz="1100" b="0" i="1" dirty="0"/>
              <a:t>: 10.1056/NEJMc1505356.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7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504" y="1628800"/>
            <a:ext cx="8915400" cy="5040312"/>
          </a:xfrm>
          <a:noFill/>
          <a:ln/>
        </p:spPr>
        <p:txBody>
          <a:bodyPr/>
          <a:lstStyle/>
          <a:p>
            <a:pPr marL="342900" indent="-342900">
              <a:lnSpc>
                <a:spcPct val="80000"/>
              </a:lnSpc>
              <a:buFontTx/>
              <a:buNone/>
            </a:pPr>
            <a:endParaRPr lang="fr-FR" b="0" dirty="0">
              <a:solidFill>
                <a:schemeClr val="accent1"/>
              </a:solidFill>
            </a:endParaRPr>
          </a:p>
          <a:p>
            <a:pPr marL="342900" indent="-342900">
              <a:lnSpc>
                <a:spcPct val="80000"/>
              </a:lnSpc>
              <a:buFontTx/>
              <a:buNone/>
            </a:pPr>
            <a:r>
              <a:rPr lang="fr-FR" sz="2800" b="0" dirty="0">
                <a:solidFill>
                  <a:schemeClr val="accent1"/>
                </a:solidFill>
              </a:rPr>
              <a:t>Cas</a:t>
            </a:r>
            <a:r>
              <a:rPr lang="fr-FR" b="0" dirty="0"/>
              <a:t> = pneumopathie  associée à</a:t>
            </a:r>
          </a:p>
          <a:p>
            <a:pPr marL="742950" lvl="1" indent="-285750">
              <a:lnSpc>
                <a:spcPct val="80000"/>
              </a:lnSpc>
              <a:buFontTx/>
              <a:buNone/>
            </a:pPr>
            <a:r>
              <a:rPr lang="fr-FR" sz="2400" b="0" dirty="0">
                <a:solidFill>
                  <a:srgbClr val="F963F9"/>
                </a:solidFill>
              </a:rPr>
              <a:t>		</a:t>
            </a:r>
          </a:p>
          <a:p>
            <a:pPr marL="742950" lvl="1" indent="-285750">
              <a:lnSpc>
                <a:spcPct val="80000"/>
              </a:lnSpc>
              <a:buFontTx/>
              <a:buNone/>
            </a:pPr>
            <a:r>
              <a:rPr lang="fr-FR" sz="2400" b="0" dirty="0">
                <a:solidFill>
                  <a:srgbClr val="F963F9"/>
                </a:solidFill>
              </a:rPr>
              <a:t>		</a:t>
            </a:r>
            <a:r>
              <a:rPr lang="fr-FR" sz="2400" b="0" dirty="0" smtClean="0">
                <a:solidFill>
                  <a:schemeClr val="accent1"/>
                </a:solidFill>
              </a:rPr>
              <a:t>Confirmé</a:t>
            </a:r>
            <a:r>
              <a:rPr lang="fr-FR" sz="2400" b="0" dirty="0"/>
              <a:t> </a:t>
            </a:r>
            <a:r>
              <a:rPr lang="fr-FR" sz="2400" b="0" dirty="0" smtClean="0"/>
              <a:t>  - isolement </a:t>
            </a:r>
            <a:r>
              <a:rPr lang="fr-FR" sz="2400" b="0" dirty="0"/>
              <a:t>de </a:t>
            </a:r>
            <a:r>
              <a:rPr lang="fr-FR" sz="2400" b="0" i="1" dirty="0" err="1"/>
              <a:t>Legionella</a:t>
            </a:r>
            <a:r>
              <a:rPr lang="fr-FR" sz="2400" b="0" i="1" dirty="0"/>
              <a:t> </a:t>
            </a:r>
            <a:r>
              <a:rPr lang="fr-FR" sz="2400" b="0" dirty="0"/>
              <a:t>(culture)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fr-FR" sz="2400" b="0" dirty="0"/>
              <a:t>		</a:t>
            </a:r>
            <a:r>
              <a:rPr lang="fr-FR" sz="2400" b="0" dirty="0" smtClean="0"/>
              <a:t>       - présence </a:t>
            </a:r>
            <a:r>
              <a:rPr lang="fr-FR" sz="2400" b="0" dirty="0"/>
              <a:t>d'antigène soluble urinaire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fr-FR" sz="2400" b="0" dirty="0"/>
              <a:t>		</a:t>
            </a:r>
            <a:r>
              <a:rPr lang="fr-FR" sz="2400" b="0" dirty="0" smtClean="0"/>
              <a:t>       - augmentation </a:t>
            </a:r>
            <a:r>
              <a:rPr lang="fr-FR" sz="2400" b="0" dirty="0"/>
              <a:t>du titre d'anticorps (</a:t>
            </a:r>
            <a:r>
              <a:rPr lang="fr-FR" sz="2400" b="0" dirty="0" smtClean="0"/>
              <a:t>x4) (&gt;128)</a:t>
            </a:r>
            <a:endParaRPr lang="fr-FR" sz="2400" b="0" dirty="0"/>
          </a:p>
          <a:p>
            <a:pPr lvl="2">
              <a:lnSpc>
                <a:spcPct val="80000"/>
              </a:lnSpc>
              <a:buFontTx/>
              <a:buNone/>
            </a:pPr>
            <a:r>
              <a:rPr lang="fr-FR" sz="2400" b="0" dirty="0"/>
              <a:t>			</a:t>
            </a:r>
            <a:endParaRPr lang="fr-FR" sz="2400" b="0" dirty="0">
              <a:solidFill>
                <a:schemeClr val="accent1"/>
              </a:solidFill>
            </a:endParaRPr>
          </a:p>
          <a:p>
            <a:pPr lvl="2">
              <a:lnSpc>
                <a:spcPct val="80000"/>
              </a:lnSpc>
              <a:buFontTx/>
              <a:buNone/>
            </a:pPr>
            <a:r>
              <a:rPr lang="fr-FR" sz="2400" b="0" dirty="0" smtClean="0">
                <a:solidFill>
                  <a:schemeClr val="accent1"/>
                </a:solidFill>
              </a:rPr>
              <a:t>Possible    </a:t>
            </a:r>
            <a:r>
              <a:rPr lang="fr-FR" sz="2400" b="0" dirty="0" smtClean="0"/>
              <a:t>- titre d’anticorps unique </a:t>
            </a:r>
            <a:r>
              <a:rPr lang="fr-FR" sz="2400" b="0" dirty="0"/>
              <a:t>élevé </a:t>
            </a:r>
            <a:r>
              <a:rPr lang="fr-FR" sz="2400" b="0" u="sng" dirty="0"/>
              <a:t>&gt;</a:t>
            </a:r>
            <a:r>
              <a:rPr lang="fr-FR" sz="2400" b="0" dirty="0"/>
              <a:t> 256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fr-FR" sz="2400" b="0" dirty="0"/>
              <a:t>		</a:t>
            </a:r>
            <a:r>
              <a:rPr lang="fr-FR" sz="2400" b="0" dirty="0" smtClean="0"/>
              <a:t>       - PCR </a:t>
            </a:r>
            <a:r>
              <a:rPr lang="fr-FR" sz="2400" b="0" dirty="0"/>
              <a:t>positive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fr-FR" sz="2400" b="0" dirty="0"/>
          </a:p>
          <a:p>
            <a:pPr lvl="2">
              <a:lnSpc>
                <a:spcPct val="80000"/>
              </a:lnSpc>
              <a:buFontTx/>
              <a:buNone/>
            </a:pPr>
            <a:endParaRPr lang="fr-FR" altLang="fr-FR" sz="2400" b="0" dirty="0"/>
          </a:p>
        </p:txBody>
      </p:sp>
      <p:sp>
        <p:nvSpPr>
          <p:cNvPr id="1697795" name="Rectangle 3"/>
          <p:cNvSpPr>
            <a:spLocks noChangeArrowheads="1"/>
          </p:cNvSpPr>
          <p:nvPr/>
        </p:nvSpPr>
        <p:spPr bwMode="auto">
          <a:xfrm>
            <a:off x="914400" y="381000"/>
            <a:ext cx="7834313" cy="10668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tx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</a:pPr>
            <a:r>
              <a:rPr lang="fr-FR" altLang="fr-FR" sz="4000" b="0">
                <a:solidFill>
                  <a:schemeClr val="bg1"/>
                </a:solidFill>
              </a:rPr>
              <a:t>Légionellose : définitions de cas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1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964612" cy="4724400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fr-FR" sz="3200" b="0" dirty="0">
                <a:solidFill>
                  <a:schemeClr val="bg2"/>
                </a:solidFill>
              </a:rPr>
              <a:t>Généralités </a:t>
            </a:r>
          </a:p>
          <a:p>
            <a:pPr>
              <a:lnSpc>
                <a:spcPct val="180000"/>
              </a:lnSpc>
            </a:pPr>
            <a:r>
              <a:rPr lang="fr-FR" sz="3200" b="0" dirty="0">
                <a:solidFill>
                  <a:srgbClr val="E30056"/>
                </a:solidFill>
              </a:rPr>
              <a:t>Système de surveillance en France</a:t>
            </a:r>
          </a:p>
          <a:p>
            <a:pPr>
              <a:lnSpc>
                <a:spcPct val="180000"/>
              </a:lnSpc>
            </a:pPr>
            <a:r>
              <a:rPr lang="fr-FR" sz="3200" b="0" dirty="0">
                <a:solidFill>
                  <a:schemeClr val="bg2"/>
                </a:solidFill>
              </a:rPr>
              <a:t>Bilan des cas survenus en France en </a:t>
            </a:r>
            <a:r>
              <a:rPr lang="fr-FR" sz="3200" b="0" dirty="0" smtClean="0">
                <a:solidFill>
                  <a:schemeClr val="bg2"/>
                </a:solidFill>
              </a:rPr>
              <a:t>2021</a:t>
            </a:r>
            <a:endParaRPr lang="fr-FR" sz="3200" b="0" dirty="0">
              <a:solidFill>
                <a:schemeClr val="bg2"/>
              </a:solidFill>
            </a:endParaRPr>
          </a:p>
          <a:p>
            <a:pPr>
              <a:lnSpc>
                <a:spcPct val="180000"/>
              </a:lnSpc>
              <a:buFontTx/>
              <a:buNone/>
            </a:pPr>
            <a:endParaRPr lang="fr-FR" sz="2800" b="0" dirty="0">
              <a:solidFill>
                <a:schemeClr val="accent1"/>
              </a:solidFill>
            </a:endParaRPr>
          </a:p>
          <a:p>
            <a:pPr>
              <a:lnSpc>
                <a:spcPct val="200000"/>
              </a:lnSpc>
              <a:buFontTx/>
              <a:buNone/>
            </a:pPr>
            <a:endParaRPr lang="fr-FR" sz="2800" b="0" dirty="0">
              <a:solidFill>
                <a:schemeClr val="accent1"/>
              </a:solidFill>
            </a:endParaRPr>
          </a:p>
        </p:txBody>
      </p:sp>
      <p:sp>
        <p:nvSpPr>
          <p:cNvPr id="1701891" name="Rectangle 3"/>
          <p:cNvSpPr>
            <a:spLocks noGrp="1" noChangeArrowheads="1"/>
          </p:cNvSpPr>
          <p:nvPr>
            <p:ph type="title"/>
          </p:nvPr>
        </p:nvSpPr>
        <p:spPr>
          <a:xfrm>
            <a:off x="1016000" y="457200"/>
            <a:ext cx="6502400" cy="914400"/>
          </a:xfrm>
          <a:solidFill>
            <a:schemeClr val="tx2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4400" b="0">
                <a:solidFill>
                  <a:schemeClr val="bg1"/>
                </a:solidFill>
              </a:rPr>
              <a:t>Légionellose</a:t>
            </a:r>
            <a:r>
              <a:rPr lang="fr-FR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apos">
  <a:themeElements>
    <a:clrScheme name="">
      <a:dk1>
        <a:srgbClr val="000000"/>
      </a:dk1>
      <a:lt1>
        <a:srgbClr val="1114BF"/>
      </a:lt1>
      <a:dk2>
        <a:srgbClr val="FFFFFF"/>
      </a:dk2>
      <a:lt2>
        <a:srgbClr val="919191"/>
      </a:lt2>
      <a:accent1>
        <a:srgbClr val="618FFD"/>
      </a:accent1>
      <a:accent2>
        <a:srgbClr val="00AE00"/>
      </a:accent2>
      <a:accent3>
        <a:srgbClr val="AAAADC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iap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12700" cap="flat" cmpd="sng" algn="ctr">
          <a:solidFill>
            <a:schemeClr val="tx1"/>
          </a:solidFill>
          <a:prstDash val="solid"/>
          <a:round/>
          <a:headEnd type="triangl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12700" cap="flat" cmpd="sng" algn="ctr">
          <a:solidFill>
            <a:schemeClr val="tx1"/>
          </a:solidFill>
          <a:prstDash val="solid"/>
          <a:round/>
          <a:headEnd type="triangl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ap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s 8">
        <a:dk1>
          <a:srgbClr val="919191"/>
        </a:dk1>
        <a:lt1>
          <a:srgbClr val="FFFFFF"/>
        </a:lt1>
        <a:dk2>
          <a:srgbClr val="1114BF"/>
        </a:dk2>
        <a:lt2>
          <a:srgbClr val="FFFFFF"/>
        </a:lt2>
        <a:accent1>
          <a:srgbClr val="618FFD"/>
        </a:accent1>
        <a:accent2>
          <a:srgbClr val="00AE00"/>
        </a:accent2>
        <a:accent3>
          <a:srgbClr val="AAAADC"/>
        </a:accent3>
        <a:accent4>
          <a:srgbClr val="DADADA"/>
        </a:accent4>
        <a:accent5>
          <a:srgbClr val="B7C6FE"/>
        </a:accent5>
        <a:accent6>
          <a:srgbClr val="009D00"/>
        </a:accent6>
        <a:hlink>
          <a:srgbClr val="FC0128"/>
        </a:hlink>
        <a:folHlink>
          <a:srgbClr val="CECECE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PF Rouge">
  <a:themeElements>
    <a:clrScheme name="SPF PPT_Couleurs">
      <a:dk1>
        <a:srgbClr val="4D4D4F"/>
      </a:dk1>
      <a:lt1>
        <a:sysClr val="window" lastClr="FFFFFF"/>
      </a:lt1>
      <a:dk2>
        <a:srgbClr val="E30056"/>
      </a:dk2>
      <a:lt2>
        <a:srgbClr val="EEECE1"/>
      </a:lt2>
      <a:accent1>
        <a:srgbClr val="E30056"/>
      </a:accent1>
      <a:accent2>
        <a:srgbClr val="3C2782"/>
      </a:accent2>
      <a:accent3>
        <a:srgbClr val="00A5D5"/>
      </a:accent3>
      <a:accent4>
        <a:srgbClr val="004192"/>
      </a:accent4>
      <a:accent5>
        <a:srgbClr val="8D003A"/>
      </a:accent5>
      <a:accent6>
        <a:srgbClr val="4D4D4F"/>
      </a:accent6>
      <a:hlink>
        <a:srgbClr val="E30056"/>
      </a:hlink>
      <a:folHlink>
        <a:srgbClr val="E3005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300" smtClean="0">
            <a:solidFill>
              <a:schemeClr val="accent6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1045</TotalTime>
  <Pages>86</Pages>
  <Words>1480</Words>
  <Application>Microsoft Office PowerPoint</Application>
  <PresentationFormat>Affichage à l'écran (4:3)</PresentationFormat>
  <Paragraphs>240</Paragraphs>
  <Slides>23</Slides>
  <Notes>21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Arial</vt:lpstr>
      <vt:lpstr>Symbol</vt:lpstr>
      <vt:lpstr>Times New Roman</vt:lpstr>
      <vt:lpstr>Diapos</vt:lpstr>
      <vt:lpstr>SPF Rouge</vt:lpstr>
      <vt:lpstr>Document</vt:lpstr>
      <vt:lpstr>La légionellose en France Données épidémiologiques 2021</vt:lpstr>
      <vt:lpstr>Légionellose </vt:lpstr>
      <vt:lpstr>Légionellose </vt:lpstr>
      <vt:lpstr>Legionella</vt:lpstr>
      <vt:lpstr>Le genre Legionella</vt:lpstr>
      <vt:lpstr>Principales installations à risque   </vt:lpstr>
      <vt:lpstr>Présentation PowerPoint</vt:lpstr>
      <vt:lpstr>Présentation PowerPoint</vt:lpstr>
      <vt:lpstr>Légionellose </vt:lpstr>
      <vt:lpstr>Système de surveillance en France  </vt:lpstr>
      <vt:lpstr>Notification et signalement obligatoires  des cas de légionellose (MDO)    </vt:lpstr>
      <vt:lpstr> Signalement obligatoire des infections liés à un séjour dans un établissement de santé    </vt:lpstr>
      <vt:lpstr>Notification du Centre national  de référence (CNR*) et son rôle      </vt:lpstr>
      <vt:lpstr>Présentation PowerPoint</vt:lpstr>
      <vt:lpstr>Présentation PowerPoint</vt:lpstr>
      <vt:lpstr>Légionellose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Expositions à risque parmi les cas  de légionellose notifiés, France 2021 (N=2060)</vt:lpstr>
      <vt:lpstr>Informations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LEGIONELLA :  diagnostic, surveillance et pr</dc:title>
  <dc:creator>DGIONELLA :</dc:creator>
  <cp:lastModifiedBy>CAMPESE Christine</cp:lastModifiedBy>
  <cp:revision>580</cp:revision>
  <cp:lastPrinted>2002-11-27T11:26:32Z</cp:lastPrinted>
  <dcterms:created xsi:type="dcterms:W3CDTF">1999-06-15T10:41:11Z</dcterms:created>
  <dcterms:modified xsi:type="dcterms:W3CDTF">2022-09-02T12:11:27Z</dcterms:modified>
</cp:coreProperties>
</file>