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979" r:id="rId3"/>
    <p:sldId id="953" r:id="rId4"/>
    <p:sldId id="892" r:id="rId5"/>
    <p:sldId id="891" r:id="rId6"/>
    <p:sldId id="978" r:id="rId7"/>
    <p:sldId id="957" r:id="rId8"/>
    <p:sldId id="893" r:id="rId9"/>
    <p:sldId id="958" r:id="rId10"/>
    <p:sldId id="960" r:id="rId11"/>
    <p:sldId id="961" r:id="rId12"/>
    <p:sldId id="962" r:id="rId13"/>
    <p:sldId id="964" r:id="rId14"/>
    <p:sldId id="965" r:id="rId15"/>
    <p:sldId id="966" r:id="rId16"/>
    <p:sldId id="905" r:id="rId17"/>
    <p:sldId id="968" r:id="rId18"/>
    <p:sldId id="907" r:id="rId19"/>
    <p:sldId id="973" r:id="rId20"/>
    <p:sldId id="974" r:id="rId21"/>
    <p:sldId id="980" r:id="rId22"/>
    <p:sldId id="975" r:id="rId23"/>
    <p:sldId id="985" r:id="rId24"/>
    <p:sldId id="982" r:id="rId25"/>
  </p:sldIdLst>
  <p:sldSz cx="9144000" cy="6858000" type="screen4x3"/>
  <p:notesSz cx="6789738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4AC0"/>
    <a:srgbClr val="E30056"/>
    <a:srgbClr val="DA30A5"/>
    <a:srgbClr val="DD2DC8"/>
    <a:srgbClr val="000066"/>
    <a:srgbClr val="000099"/>
    <a:srgbClr val="FFFFCC"/>
    <a:srgbClr val="FFFF99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9400" autoAdjust="0"/>
  </p:normalViewPr>
  <p:slideViewPr>
    <p:cSldViewPr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60"/>
      </p:cViewPr>
      <p:guideLst>
        <p:guide orient="horz" pos="3126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14.xml"/><Relationship Id="rId4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7E437E20-9974-4898-8EFB-25EEAD6ECAEA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400466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61343292-278F-4ABB-9598-EEC5CBAEEAB9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2475"/>
            <a:ext cx="4945063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8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4748" rIns="91094" bIns="44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28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0838" cy="4468812"/>
          </a:xfrm>
        </p:spPr>
        <p:txBody>
          <a:bodyPr lIns="92150" tIns="45267" rIns="92150" bIns="45267"/>
          <a:lstStyle/>
          <a:p>
            <a:r>
              <a:rPr lang="fr-FR"/>
              <a:t>Ici sont rappelé  quelques définitions </a:t>
            </a:r>
          </a:p>
          <a:p>
            <a:pPr>
              <a:lnSpc>
                <a:spcPct val="80000"/>
              </a:lnSpc>
              <a:spcBef>
                <a:spcPct val="61000"/>
              </a:spcBef>
            </a:pPr>
            <a:r>
              <a:rPr lang="fr-FR"/>
              <a:t>1</a:t>
            </a:r>
            <a:r>
              <a:rPr lang="fr-FR" sz="2000">
                <a:solidFill>
                  <a:schemeClr val="accent1"/>
                </a:solidFill>
              </a:rPr>
              <a:t> </a:t>
            </a:r>
            <a:r>
              <a:rPr lang="fr-FR" sz="1000"/>
              <a:t>Cas associé au soins </a:t>
            </a:r>
            <a:r>
              <a:rPr lang="fr-FR" sz="1000" i="1"/>
              <a:t>(nosocomial)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1000" u="sng"/>
              <a:t>Certain:</a:t>
            </a:r>
            <a:r>
              <a:rPr lang="fr-FR" sz="1000"/>
              <a:t> hospitalisation durant la totalité des 10 jours avant la date de 	            début des signes cliniques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1000" u="sng"/>
              <a:t>Probable</a:t>
            </a:r>
            <a:r>
              <a:rPr lang="fr-FR" sz="1000"/>
              <a:t>: hospitalisation pendant une partie des 0 jours avant la date  de début des signes cliniques</a:t>
            </a:r>
          </a:p>
          <a:p>
            <a:pPr lvl="2">
              <a:lnSpc>
                <a:spcPct val="108000"/>
              </a:lnSpc>
            </a:pPr>
            <a:endParaRPr lang="fr-FR" sz="1000"/>
          </a:p>
          <a:p>
            <a:pPr>
              <a:lnSpc>
                <a:spcPct val="108000"/>
              </a:lnSpc>
            </a:pPr>
            <a:r>
              <a:rPr lang="fr-FR" sz="1000"/>
              <a:t>2 Cas groupés: au moins 2 cas survenus dans un intervalle de temps et d’espace géographique susceptible d’impliquer une source commune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1000"/>
              <a:t>Cette définition est à adapter évidemment à chaque situation qui s’avère dans la pratique très variée</a:t>
            </a:r>
          </a:p>
          <a:p>
            <a:pPr>
              <a:lnSpc>
                <a:spcPct val="108000"/>
              </a:lnSpc>
            </a:pPr>
            <a:r>
              <a:rPr lang="fr-FR" sz="1000"/>
              <a:t>Cas groupés Eldsnet (Cluster): au moins 2 cas ayant séjourné dans un même établissement dans une période de 2 ans </a:t>
            </a:r>
          </a:p>
          <a:p>
            <a:pPr>
              <a:lnSpc>
                <a:spcPct val="108000"/>
              </a:lnSpc>
            </a:pPr>
            <a:endParaRPr lang="fr-FR" sz="1000"/>
          </a:p>
          <a:p>
            <a:pPr>
              <a:lnSpc>
                <a:spcPct val="108000"/>
              </a:lnSpc>
            </a:pPr>
            <a:r>
              <a:rPr lang="fr-FR" sz="1000"/>
              <a:t>Epidémie (Outbreak): cas groupés de légionellose de 10 cas et plus</a:t>
            </a:r>
          </a:p>
          <a:p>
            <a:endParaRPr lang="fr-FR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4551363"/>
            <a:ext cx="6186487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 algn="just"/>
            <a:endParaRPr lang="fr-FR"/>
          </a:p>
          <a:p>
            <a:r>
              <a:rPr lang="fr-FR" sz="1400"/>
              <a:t>La surveillance qui repose sur la DO nous permet de suivre l’évolution du nombre de cas et de l’incidence représentés sur ce graphe</a:t>
            </a:r>
          </a:p>
          <a:p>
            <a:endParaRPr lang="fr-FR" sz="1400"/>
          </a:p>
          <a:p>
            <a:r>
              <a:rPr lang="fr-FR" sz="1400"/>
              <a:t>Nous voyons donc une hausse régulière jusqu’en 2005 , probable impact de l’amélioration du diagnostic et de la notification </a:t>
            </a:r>
          </a:p>
          <a:p>
            <a:endParaRPr lang="fr-FR" sz="1400"/>
          </a:p>
          <a:p>
            <a:r>
              <a:rPr lang="fr-FR" sz="1400"/>
              <a:t>Puis une diminution jusqu’en 2009 et  </a:t>
            </a:r>
          </a:p>
          <a:p>
            <a:endParaRPr lang="fr-FR" sz="1400"/>
          </a:p>
          <a:p>
            <a:r>
              <a:rPr lang="fr-FR" sz="1400"/>
              <a:t>en 2010, à notre surprise, une hausse de 28% du nombre de cas par rapport à 2009 et donc une incidence de 2,4 pour 100 000  habitants </a:t>
            </a:r>
          </a:p>
          <a:p>
            <a:endParaRPr lang="fr-FR" sz="1400"/>
          </a:p>
          <a:p>
            <a:r>
              <a:rPr lang="fr-FR" sz="1400"/>
              <a:t>Malgré cette dernière hausse, nous considérons que le système de surveillance s’est stabilisé depuis 2006</a:t>
            </a:r>
          </a:p>
          <a:p>
            <a:endParaRPr lang="fr-FR" sz="1400"/>
          </a:p>
          <a:p>
            <a:endParaRPr lang="fr-FR"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4716463"/>
            <a:ext cx="6018213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4716463"/>
            <a:ext cx="6186487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Revenons maintenant à 2010 et notre gradient et l’existence des cas groupés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5422900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>
              <a:lnSpc>
                <a:spcPct val="130000"/>
              </a:lnSpc>
            </a:pPr>
            <a:r>
              <a:rPr lang="fr-FR" sz="1400"/>
              <a:t>La légionellose représente 0,5 à 5% des pneumopathie communautaires de l'adulte </a:t>
            </a:r>
          </a:p>
          <a:p>
            <a:pPr>
              <a:lnSpc>
                <a:spcPct val="130000"/>
              </a:lnSpc>
            </a:pPr>
            <a:r>
              <a:rPr lang="fr-FR" sz="1400"/>
              <a:t>la période d'incubation retenue actuellement au niveau national et  international est de 2 à 10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date de début des signes étant quelquefois très délicate à fixer et que pour quelques rare cas la période d’incubation peut être plus longue l’interrogatoire s’effectue sur 14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létalité dans les données générales est de 10 à 20%</a:t>
            </a:r>
          </a:p>
          <a:p>
            <a:pPr>
              <a:lnSpc>
                <a:spcPct val="130000"/>
              </a:lnSpc>
            </a:pPr>
            <a:r>
              <a:rPr lang="fr-FR" sz="1400"/>
              <a:t>L'agent responsable de cette pneumopathie est une bactérie dénommée legionella pour laquelle seulement 24 espèces sur les 60 connues ont été isolées chez l'homme </a:t>
            </a:r>
          </a:p>
          <a:p>
            <a:pPr>
              <a:lnSpc>
                <a:spcPct val="130000"/>
              </a:lnSpc>
            </a:pPr>
            <a:r>
              <a:rPr lang="fr-FR" sz="1400"/>
              <a:t>le diagnostic de légionellose s'effectue obligatoirement par une confirmation biologique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4716463"/>
            <a:ext cx="60975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2475"/>
            <a:ext cx="4941888" cy="3708400"/>
          </a:xfrm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Lp1 semble + virulent pour l’Homme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45880" y="9431339"/>
            <a:ext cx="2942272" cy="496887"/>
          </a:xfrm>
          <a:prstGeom prst="rect">
            <a:avLst/>
          </a:prstGeom>
        </p:spPr>
        <p:txBody>
          <a:bodyPr/>
          <a:lstStyle/>
          <a:p>
            <a:fld id="{E6D1D964-C643-8E4A-937D-BA67BE5175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r>
              <a:rPr lang="en-GB" sz="1400"/>
              <a:t>Vosu n'allez pas échapper à quelques rappels sur la légionellose</a:t>
            </a:r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0838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34012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7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90600" y="609600"/>
            <a:ext cx="71628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25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8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4" y="2195741"/>
            <a:ext cx="6911975" cy="2450703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2275" y="4897624"/>
            <a:ext cx="6886201" cy="936104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4" y="512845"/>
            <a:ext cx="15947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4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2275" y="4869160"/>
            <a:ext cx="6911974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795963" y="2798506"/>
            <a:ext cx="2808287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4" y="512845"/>
            <a:ext cx="15947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>
              <a:solidFill>
                <a:srgbClr val="4D4D4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0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>
              <a:solidFill>
                <a:srgbClr val="4D4D4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572000" y="2276475"/>
            <a:ext cx="4032250" cy="3960813"/>
          </a:xfrm>
        </p:spPr>
        <p:txBody>
          <a:bodyPr/>
          <a:lstStyle>
            <a:lvl1pPr>
              <a:defRPr b="0" u="sng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75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1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18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7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6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9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405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90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73261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81" y="6237312"/>
            <a:ext cx="7953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6008" y="6448546"/>
            <a:ext cx="5480248" cy="11541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srgbClr val="4D4D4F"/>
                </a:solidFill>
                <a:latin typeface="Arial"/>
              </a:rPr>
              <a:t>TITRE DE LA PRÉSENTATION</a:t>
            </a:r>
            <a:endParaRPr lang="fr-FR" b="0" dirty="0">
              <a:solidFill>
                <a:srgbClr val="4D4D4F"/>
              </a:solidFill>
              <a:latin typeface="Arial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28864" y="6392214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9A54D9F-65F7-4BCB-82BD-1E3BBE6FBFA8}" type="slidenum">
              <a:rPr lang="fr-FR" sz="750" smtClean="0">
                <a:solidFill>
                  <a:srgbClr val="4D4D4F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750" dirty="0">
              <a:solidFill>
                <a:srgbClr val="4D4D4F"/>
              </a:solidFill>
              <a:latin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0" y="873256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3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infections-associees-aux-soins-et-resistance-aux-antibiotiques/infections-associees-aux-soi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nr-legionelles.univ-lyon1.fr/icap_website/view/233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legionnaires-disea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maladies-et-infections-respiratoires/legionello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nr-legionelles.univ-lyon1.fr/icap_website/view/2331" TargetMode="External"/><Relationship Id="rId4" Type="http://schemas.openxmlformats.org/officeDocument/2006/relationships/hyperlink" Target="https://www.ecdc.europa.eu/en/legionnaires-disea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632055" cy="1433468"/>
          </a:xfrm>
        </p:spPr>
        <p:txBody>
          <a:bodyPr/>
          <a:lstStyle/>
          <a:p>
            <a:r>
              <a:rPr lang="fr-FR" sz="3600" u="none" cap="none" dirty="0">
                <a:solidFill>
                  <a:srgbClr val="E30056"/>
                </a:solidFill>
              </a:rPr>
              <a:t>La légionellose en France</a:t>
            </a:r>
            <a:br>
              <a:rPr lang="fr-FR" sz="3600" u="none" cap="none" dirty="0">
                <a:solidFill>
                  <a:srgbClr val="E30056"/>
                </a:solidFill>
              </a:rPr>
            </a:br>
            <a:r>
              <a:rPr lang="fr-FR" sz="3600" u="none" cap="none" dirty="0">
                <a:solidFill>
                  <a:srgbClr val="E30056"/>
                </a:solidFill>
              </a:rPr>
              <a:t>Données épidémiologiques </a:t>
            </a:r>
            <a:r>
              <a:rPr lang="fr-FR" sz="3600" u="none" cap="none" dirty="0" smtClean="0">
                <a:solidFill>
                  <a:srgbClr val="E30056"/>
                </a:solidFill>
              </a:rPr>
              <a:t>2022</a:t>
            </a:r>
            <a:endParaRPr lang="fr-FR" sz="3600" u="none" cap="none" dirty="0">
              <a:solidFill>
                <a:srgbClr val="E30056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6093296"/>
            <a:ext cx="6192688" cy="432048"/>
          </a:xfrm>
        </p:spPr>
        <p:txBody>
          <a:bodyPr/>
          <a:lstStyle/>
          <a:p>
            <a:pPr algn="l"/>
            <a:r>
              <a:rPr lang="fr-FR" cap="none" dirty="0" smtClean="0"/>
              <a:t>Mise à jour par Santé publique France  le 01/08/2023</a:t>
            </a:r>
          </a:p>
        </p:txBody>
      </p:sp>
    </p:spTree>
    <p:extLst>
      <p:ext uri="{BB962C8B-B14F-4D97-AF65-F5344CB8AC3E}">
        <p14:creationId xmlns:p14="http://schemas.microsoft.com/office/powerpoint/2010/main" val="31288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583612" cy="4992687"/>
          </a:xfrm>
        </p:spPr>
        <p:txBody>
          <a:bodyPr/>
          <a:lstStyle/>
          <a:p>
            <a:r>
              <a:rPr lang="fr-FR" b="0" dirty="0" smtClean="0"/>
              <a:t>Notification </a:t>
            </a:r>
            <a:r>
              <a:rPr lang="fr-FR" b="0" dirty="0"/>
              <a:t>et </a:t>
            </a:r>
            <a:r>
              <a:rPr lang="fr-FR" b="0" dirty="0" smtClean="0"/>
              <a:t>signalement </a:t>
            </a:r>
            <a:r>
              <a:rPr lang="fr-FR" b="0" dirty="0"/>
              <a:t>obligatoires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ARS </a:t>
            </a:r>
            <a:r>
              <a:rPr lang="fr-FR" b="0" dirty="0" smtClean="0">
                <a:solidFill>
                  <a:schemeClr val="accent1"/>
                </a:solidFill>
              </a:rPr>
              <a:t>– </a:t>
            </a:r>
            <a:r>
              <a:rPr lang="fr-FR" b="0" dirty="0" err="1" smtClean="0">
                <a:solidFill>
                  <a:schemeClr val="accent1"/>
                </a:solidFill>
              </a:rPr>
              <a:t>SpF</a:t>
            </a:r>
            <a:r>
              <a:rPr lang="fr-FR" b="0" dirty="0" smtClean="0">
                <a:solidFill>
                  <a:schemeClr val="accent1"/>
                </a:solidFill>
              </a:rPr>
              <a:t>*)</a:t>
            </a:r>
            <a:endParaRPr lang="fr-FR" b="0" dirty="0">
              <a:solidFill>
                <a:schemeClr val="accent1"/>
              </a:solidFill>
            </a:endParaRP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Signalement obligatoire </a:t>
            </a:r>
            <a:r>
              <a:rPr lang="fr-FR" b="0" dirty="0"/>
              <a:t>des </a:t>
            </a:r>
            <a:r>
              <a:rPr lang="fr-FR" b="0" dirty="0" smtClean="0"/>
              <a:t>infections liés à un séjour dans un établissement de santé </a:t>
            </a:r>
            <a:r>
              <a:rPr lang="fr-FR" b="0" dirty="0">
                <a:solidFill>
                  <a:srgbClr val="DD35E1"/>
                </a:solidFill>
              </a:rPr>
              <a:t>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ARS - </a:t>
            </a:r>
            <a:r>
              <a:rPr lang="fr-FR" b="0" dirty="0" err="1">
                <a:solidFill>
                  <a:schemeClr val="accent1"/>
                </a:solidFill>
              </a:rPr>
              <a:t>SpF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None/>
            </a:pPr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Notification </a:t>
            </a:r>
            <a:r>
              <a:rPr lang="fr-FR" b="0" dirty="0"/>
              <a:t>du Centre national de </a:t>
            </a:r>
            <a:r>
              <a:rPr lang="fr-FR" b="0" dirty="0" smtClean="0"/>
              <a:t>référence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CNRL - </a:t>
            </a:r>
            <a:r>
              <a:rPr lang="fr-FR" b="0" i="1" dirty="0">
                <a:solidFill>
                  <a:schemeClr val="accent1"/>
                </a:solidFill>
              </a:rPr>
              <a:t>Lyon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Notification </a:t>
            </a:r>
            <a:r>
              <a:rPr lang="fr-FR" b="0" dirty="0"/>
              <a:t>du réseau européen</a:t>
            </a:r>
            <a:r>
              <a:rPr lang="fr-FR" b="0" dirty="0">
                <a:solidFill>
                  <a:schemeClr val="bg1"/>
                </a:solidFill>
              </a:rPr>
              <a:t> </a:t>
            </a:r>
            <a:endParaRPr lang="fr-FR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0" dirty="0">
                <a:solidFill>
                  <a:schemeClr val="bg1"/>
                </a:solidFill>
              </a:rPr>
              <a:t>	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ELDSNet – ECDC Stockholm)</a:t>
            </a:r>
          </a:p>
          <a:p>
            <a:endParaRPr lang="fr-FR" sz="1800" b="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r-FR" sz="2000" b="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fr-FR" sz="2000" b="0" dirty="0">
              <a:solidFill>
                <a:schemeClr val="accent2"/>
              </a:solidFill>
            </a:endParaRPr>
          </a:p>
          <a:p>
            <a:endParaRPr lang="fr-FR" sz="1200" b="0" i="1" dirty="0" smtClean="0"/>
          </a:p>
          <a:p>
            <a:pPr marL="0" indent="0">
              <a:buNone/>
            </a:pPr>
            <a:r>
              <a:rPr lang="fr-FR" sz="1200" b="0" i="1" dirty="0" smtClean="0"/>
              <a:t>* Santé publique France</a:t>
            </a:r>
            <a:endParaRPr lang="fr-FR" sz="1200" b="0" i="1" dirty="0"/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382000" cy="739775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>
                <a:solidFill>
                  <a:schemeClr val="bg1"/>
                </a:solidFill>
              </a:rPr>
              <a:t>Système de surveillance en France</a:t>
            </a:r>
            <a:r>
              <a:rPr lang="fr-FR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305800" cy="1331168"/>
          </a:xfrm>
        </p:spPr>
        <p:txBody>
          <a:bodyPr/>
          <a:lstStyle/>
          <a:p>
            <a:r>
              <a:rPr lang="fr-FR" sz="3200" b="0" dirty="0" smtClean="0">
                <a:solidFill>
                  <a:schemeClr val="bg1"/>
                </a:solidFill>
              </a:rPr>
              <a:t>Notification </a:t>
            </a:r>
            <a:r>
              <a:rPr lang="fr-FR" sz="3200" b="0" dirty="0">
                <a:solidFill>
                  <a:schemeClr val="bg1"/>
                </a:solidFill>
              </a:rPr>
              <a:t>et </a:t>
            </a:r>
            <a:r>
              <a:rPr lang="fr-FR" sz="3200" b="0" dirty="0" smtClean="0">
                <a:solidFill>
                  <a:schemeClr val="bg1"/>
                </a:solidFill>
              </a:rPr>
              <a:t>signalement </a:t>
            </a:r>
            <a:r>
              <a:rPr lang="fr-FR" sz="3200" b="0" dirty="0">
                <a:solidFill>
                  <a:schemeClr val="bg1"/>
                </a:solidFill>
              </a:rPr>
              <a:t>obligatoires </a:t>
            </a:r>
            <a:br>
              <a:rPr lang="fr-FR" sz="3200" b="0" dirty="0">
                <a:solidFill>
                  <a:schemeClr val="bg1"/>
                </a:solidFill>
              </a:rPr>
            </a:br>
            <a:r>
              <a:rPr lang="fr-FR" sz="3200" b="0" dirty="0" smtClean="0">
                <a:solidFill>
                  <a:schemeClr val="bg1"/>
                </a:solidFill>
              </a:rPr>
              <a:t>des cas de légionellose</a:t>
            </a:r>
            <a:r>
              <a:rPr lang="fr-FR" sz="3200" b="0" dirty="0" smtClean="0">
                <a:solidFill>
                  <a:srgbClr val="F963F9"/>
                </a:solidFill>
              </a:rPr>
              <a:t> </a:t>
            </a:r>
            <a:r>
              <a:rPr lang="fr-FR" sz="2400" b="0" dirty="0" smtClean="0">
                <a:solidFill>
                  <a:srgbClr val="FF0000"/>
                </a:solidFill>
              </a:rPr>
              <a:t>(MDO)</a:t>
            </a:r>
            <a:r>
              <a:rPr lang="fr-FR" sz="2400" b="0" dirty="0">
                <a:solidFill>
                  <a:srgbClr val="FF0000"/>
                </a:solidFill>
              </a:rPr>
              <a:t/>
            </a:r>
            <a:br>
              <a:rPr lang="fr-FR" sz="2400" b="0" dirty="0">
                <a:solidFill>
                  <a:srgbClr val="FF0000"/>
                </a:solidFill>
              </a:rPr>
            </a:b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456" y="126876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b="0" dirty="0"/>
              <a:t>Légionellose, maladie à déclaration obligatoire (MDO) depuis 1987 </a:t>
            </a:r>
          </a:p>
          <a:p>
            <a:pPr marL="449263" lvl="1" indent="-269875">
              <a:lnSpc>
                <a:spcPct val="140000"/>
              </a:lnSpc>
            </a:pPr>
            <a:r>
              <a:rPr lang="fr-FR" b="0" dirty="0"/>
              <a:t>Source : médecins et laboratoires</a:t>
            </a:r>
          </a:p>
          <a:p>
            <a:pPr marL="449263" lvl="1" indent="-269875">
              <a:lnSpc>
                <a:spcPct val="140000"/>
              </a:lnSpc>
            </a:pPr>
            <a:r>
              <a:rPr lang="fr-FR" b="0" dirty="0"/>
              <a:t>Signalement sans délai à la ARS (DO)</a:t>
            </a:r>
          </a:p>
          <a:p>
            <a:pPr marL="449263" lvl="1" indent="-269875">
              <a:lnSpc>
                <a:spcPct val="100000"/>
              </a:lnSpc>
            </a:pPr>
            <a:r>
              <a:rPr lang="fr-FR" b="0" dirty="0"/>
              <a:t>Interrogatoire du patient systématique </a:t>
            </a:r>
            <a:r>
              <a:rPr lang="fr-FR" b="0" u="sng" dirty="0"/>
              <a:t>par l’ARS </a:t>
            </a:r>
            <a:r>
              <a:rPr lang="fr-FR" b="0" dirty="0"/>
              <a:t>(DT) (14 j) pour identification des expositions à risque et recherche d’autres cas </a:t>
            </a:r>
            <a:endParaRPr lang="fr-FR" b="0" i="1" dirty="0"/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r>
              <a:rPr lang="fr-FR" b="0" dirty="0"/>
              <a:t>Centralisation à Santé publique France des notifications (MDO) </a:t>
            </a:r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r>
              <a:rPr lang="fr-FR" b="0" dirty="0">
                <a:solidFill>
                  <a:schemeClr val="accent4"/>
                </a:solidFill>
              </a:rPr>
              <a:t>CAT en fonction de la </a:t>
            </a:r>
            <a:r>
              <a:rPr lang="fr-FR" b="0" i="1" dirty="0">
                <a:solidFill>
                  <a:schemeClr val="accent4"/>
                </a:solidFill>
              </a:rPr>
              <a:t>situation : d</a:t>
            </a:r>
            <a:r>
              <a:rPr lang="fr-FR" b="0" dirty="0">
                <a:solidFill>
                  <a:schemeClr val="accent4"/>
                </a:solidFill>
              </a:rPr>
              <a:t>émarche spécifique d’investigation et  gestion liée déclinée dans le Guide d’investigation et d’aide à la gestion du risque lié aux </a:t>
            </a:r>
            <a:r>
              <a:rPr lang="fr-FR" b="0" dirty="0" err="1">
                <a:solidFill>
                  <a:schemeClr val="accent4"/>
                </a:solidFill>
              </a:rPr>
              <a:t>légionelles</a:t>
            </a:r>
            <a:r>
              <a:rPr lang="fr-FR" b="0" dirty="0">
                <a:solidFill>
                  <a:schemeClr val="accent4"/>
                </a:solidFill>
              </a:rPr>
              <a:t> (1998 CAT, 2005,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1079500"/>
          </a:xfrm>
        </p:spPr>
        <p:txBody>
          <a:bodyPr/>
          <a:lstStyle/>
          <a:p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>Signalement obligatoire des infections liés à un séjour dans un établissement de </a:t>
            </a:r>
            <a:r>
              <a:rPr lang="fr-FR" sz="3200" b="0" dirty="0" smtClean="0">
                <a:solidFill>
                  <a:schemeClr val="accent5">
                    <a:lumMod val="50000"/>
                  </a:schemeClr>
                </a:solidFill>
              </a:rPr>
              <a:t>santé</a:t>
            </a: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170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313"/>
            <a:ext cx="8640960" cy="44649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b="0" dirty="0"/>
              <a:t>Signalement obligatoire depuis août 2001</a:t>
            </a:r>
          </a:p>
          <a:p>
            <a:pPr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Infections à signaler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infections liées à l’environnement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cas rare et particulier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décès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</a:t>
            </a:r>
            <a:r>
              <a:rPr lang="fr-FR" sz="2000" b="0" dirty="0">
                <a:solidFill>
                  <a:srgbClr val="FF0000"/>
                </a:solidFill>
              </a:rPr>
              <a:t>MDO </a:t>
            </a:r>
          </a:p>
          <a:p>
            <a:pPr lvl="1"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Signalement effectué </a:t>
            </a:r>
            <a:r>
              <a:rPr lang="fr-FR" sz="2000" b="0" dirty="0" smtClean="0"/>
              <a:t>via </a:t>
            </a:r>
            <a:r>
              <a:rPr lang="fr-FR" sz="2000" b="0" dirty="0"/>
              <a:t>l’application </a:t>
            </a:r>
            <a:r>
              <a:rPr lang="fr-FR" sz="2000" b="0" dirty="0" smtClean="0"/>
              <a:t>E-SIN</a:t>
            </a:r>
            <a:endParaRPr lang="fr-FR" sz="2000" b="0" dirty="0" smtClean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381328"/>
            <a:ext cx="795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0" dirty="0">
                <a:hlinkClick r:id="rId3"/>
              </a:rPr>
              <a:t>https://</a:t>
            </a:r>
            <a:r>
              <a:rPr lang="fr-FR" sz="800" b="0" dirty="0" smtClean="0">
                <a:hlinkClick r:id="rId3"/>
              </a:rPr>
              <a:t>www.santepubliquefrance.fr/maladies-et-traumatismes/infections-associees-aux-soins-et-resistance-aux-antibiotiques/infections-associees-aux-soins</a:t>
            </a:r>
            <a:endParaRPr lang="fr-FR" sz="800" b="0" dirty="0" smtClean="0"/>
          </a:p>
          <a:p>
            <a:endParaRPr lang="fr-FR" sz="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1152525"/>
          </a:xfrm>
        </p:spPr>
        <p:txBody>
          <a:bodyPr/>
          <a:lstStyle/>
          <a:p>
            <a:r>
              <a:rPr lang="fr-FR" sz="3200" b="0" dirty="0" smtClean="0">
                <a:solidFill>
                  <a:schemeClr val="bg1"/>
                </a:solidFill>
              </a:rPr>
              <a:t>Notification </a:t>
            </a:r>
            <a:r>
              <a:rPr lang="fr-FR" sz="3200" b="0" dirty="0">
                <a:solidFill>
                  <a:schemeClr val="bg1"/>
                </a:solidFill>
              </a:rPr>
              <a:t>du </a:t>
            </a:r>
            <a:r>
              <a:rPr lang="fr-FR" sz="3200" b="0" dirty="0" smtClean="0">
                <a:solidFill>
                  <a:schemeClr val="bg1"/>
                </a:solidFill>
              </a:rPr>
              <a:t>Centre </a:t>
            </a:r>
            <a:r>
              <a:rPr lang="fr-FR" sz="3200" b="0" dirty="0">
                <a:solidFill>
                  <a:schemeClr val="bg1"/>
                </a:solidFill>
              </a:rPr>
              <a:t>national </a:t>
            </a:r>
            <a:r>
              <a:rPr lang="fr-FR" sz="3200" b="0" dirty="0" smtClean="0">
                <a:solidFill>
                  <a:schemeClr val="bg1"/>
                </a:solidFill>
              </a:rPr>
              <a:t/>
            </a:r>
            <a:br>
              <a:rPr lang="fr-FR" sz="3200" b="0" dirty="0" smtClean="0">
                <a:solidFill>
                  <a:schemeClr val="bg1"/>
                </a:solidFill>
              </a:rPr>
            </a:br>
            <a:r>
              <a:rPr lang="fr-FR" sz="3200" b="0" dirty="0" smtClean="0">
                <a:solidFill>
                  <a:schemeClr val="bg1"/>
                </a:solidFill>
              </a:rPr>
              <a:t>de </a:t>
            </a:r>
            <a:r>
              <a:rPr lang="fr-FR" sz="3200" b="0" dirty="0">
                <a:solidFill>
                  <a:schemeClr val="bg1"/>
                </a:solidFill>
              </a:rPr>
              <a:t>référence </a:t>
            </a:r>
            <a:r>
              <a:rPr lang="fr-FR" sz="3200" b="0" dirty="0" smtClean="0">
                <a:solidFill>
                  <a:schemeClr val="bg1"/>
                </a:solidFill>
              </a:rPr>
              <a:t>(CNR*) et son rôle </a:t>
            </a:r>
            <a:r>
              <a:rPr lang="fr-FR" sz="3200" b="0" dirty="0">
                <a:solidFill>
                  <a:srgbClr val="F963F9"/>
                </a:solidFill>
              </a:rPr>
              <a:t/>
            </a:r>
            <a:br>
              <a:rPr lang="fr-FR" sz="3200" b="0" dirty="0">
                <a:solidFill>
                  <a:srgbClr val="F963F9"/>
                </a:solidFill>
              </a:rPr>
            </a:br>
            <a:r>
              <a:rPr lang="fr-FR" sz="3200" b="0" dirty="0">
                <a:solidFill>
                  <a:schemeClr val="bg1"/>
                </a:solidFill>
              </a:rPr>
              <a:t> </a:t>
            </a: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9144000" cy="4464397"/>
          </a:xfrm>
        </p:spPr>
        <p:txBody>
          <a:bodyPr/>
          <a:lstStyle/>
          <a:p>
            <a:pPr marL="355600" lvl="1" indent="-176213" defTabSz="444500">
              <a:lnSpc>
                <a:spcPct val="100000"/>
              </a:lnSpc>
            </a:pPr>
            <a:r>
              <a:rPr lang="fr-FR" b="0" dirty="0"/>
              <a:t> </a:t>
            </a:r>
            <a:r>
              <a:rPr lang="fr-FR" sz="2000" b="0" dirty="0" smtClean="0"/>
              <a:t>Notification </a:t>
            </a:r>
            <a:r>
              <a:rPr lang="fr-FR" sz="2000" b="0" dirty="0"/>
              <a:t>à </a:t>
            </a:r>
            <a:r>
              <a:rPr lang="fr-FR" sz="2000" b="0" dirty="0" smtClean="0"/>
              <a:t>Santé publique France des souches réceptionnées ou identifiées</a:t>
            </a:r>
          </a:p>
          <a:p>
            <a:pPr marL="179387" lvl="1" indent="0" defTabSz="444500">
              <a:lnSpc>
                <a:spcPct val="100000"/>
              </a:lnSpc>
              <a:buNone/>
            </a:pPr>
            <a:endParaRPr lang="fr-FR" sz="800" b="0" dirty="0"/>
          </a:p>
          <a:p>
            <a:pPr marL="355600" lvl="1" indent="-176213">
              <a:lnSpc>
                <a:spcPct val="100000"/>
              </a:lnSpc>
            </a:pPr>
            <a:r>
              <a:rPr lang="fr-FR" sz="2000" b="0" dirty="0" smtClean="0"/>
              <a:t> </a:t>
            </a:r>
            <a:r>
              <a:rPr lang="fr-FR" sz="2000" b="0" dirty="0"/>
              <a:t>Typage </a:t>
            </a:r>
            <a:r>
              <a:rPr lang="fr-FR" sz="2000" b="0" dirty="0" smtClean="0"/>
              <a:t>génomique des souches*</a:t>
            </a:r>
          </a:p>
          <a:p>
            <a:pPr marL="355600" lvl="1" indent="-176213">
              <a:lnSpc>
                <a:spcPct val="100000"/>
              </a:lnSpc>
            </a:pPr>
            <a:endParaRPr lang="fr-FR" sz="800" b="0" dirty="0" smtClean="0"/>
          </a:p>
          <a:p>
            <a:pPr marL="355600" lvl="1" indent="-176213">
              <a:lnSpc>
                <a:spcPct val="100000"/>
              </a:lnSpc>
            </a:pPr>
            <a:r>
              <a:rPr lang="fr-FR" sz="2000" b="0" dirty="0" smtClean="0"/>
              <a:t> Comparaison systématique des profils des souches cliniques entre elles </a:t>
            </a:r>
          </a:p>
          <a:p>
            <a:pPr marL="355600" lvl="1" indent="-176213">
              <a:lnSpc>
                <a:spcPct val="100000"/>
              </a:lnSpc>
            </a:pPr>
            <a:endParaRPr lang="fr-FR" sz="800" b="0" dirty="0"/>
          </a:p>
          <a:p>
            <a:pPr marL="355600" lvl="1" indent="-176213">
              <a:lnSpc>
                <a:spcPct val="100000"/>
              </a:lnSpc>
            </a:pPr>
            <a:r>
              <a:rPr lang="fr-FR" sz="2000" b="0" dirty="0"/>
              <a:t> Comparaison avec les souches environnementales </a:t>
            </a:r>
            <a:r>
              <a:rPr lang="fr-FR" sz="2000" b="0" dirty="0" smtClean="0"/>
              <a:t> si suspicion </a:t>
            </a:r>
            <a:r>
              <a:rPr lang="fr-FR" sz="2000" b="0" dirty="0"/>
              <a:t>d’une source de </a:t>
            </a:r>
            <a:r>
              <a:rPr lang="fr-FR" sz="2000" b="0" dirty="0" smtClean="0"/>
              <a:t>contamination </a:t>
            </a:r>
          </a:p>
          <a:p>
            <a:pPr marL="355600" lvl="1" indent="-176213">
              <a:lnSpc>
                <a:spcPct val="100000"/>
              </a:lnSpc>
            </a:pPr>
            <a:endParaRPr lang="fr-FR" sz="800" b="0" dirty="0" smtClean="0"/>
          </a:p>
          <a:p>
            <a:pPr marL="355600" lvl="1" indent="-176213">
              <a:lnSpc>
                <a:spcPct val="100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Confirmation des sérologies</a:t>
            </a:r>
          </a:p>
          <a:p>
            <a:pPr marL="355600" lvl="1" indent="-176213">
              <a:lnSpc>
                <a:spcPct val="100000"/>
              </a:lnSpc>
            </a:pPr>
            <a:endParaRPr lang="fr-FR" sz="800" b="0" dirty="0" smtClean="0"/>
          </a:p>
          <a:p>
            <a:pPr marL="355600" lvl="1" indent="-176213">
              <a:lnSpc>
                <a:spcPct val="100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Appui aux laboratoires pour diagnostic biologique</a:t>
            </a:r>
            <a:endParaRPr lang="fr-FR" sz="2000" b="0" dirty="0"/>
          </a:p>
          <a:p>
            <a:pPr marL="179387" lvl="1" indent="0">
              <a:lnSpc>
                <a:spcPct val="178000"/>
              </a:lnSpc>
              <a:buNone/>
            </a:pPr>
            <a:endParaRPr lang="fr-FR" sz="1000" b="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179387" lvl="1" indent="0">
              <a:lnSpc>
                <a:spcPct val="178000"/>
              </a:lnSpc>
              <a:buNone/>
            </a:pPr>
            <a:endParaRPr lang="fr-FR" sz="1000" b="0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350837" lvl="1" indent="-171450">
              <a:lnSpc>
                <a:spcPct val="178000"/>
              </a:lnSpc>
              <a:buFont typeface="Arial" panose="020B0604020202020204" pitchFamily="34" charset="0"/>
              <a:buChar char="•"/>
            </a:pPr>
            <a:r>
              <a:rPr lang="fr-FR" sz="1000" b="0" i="1" dirty="0" smtClean="0">
                <a:solidFill>
                  <a:schemeClr val="bg1">
                    <a:lumMod val="60000"/>
                    <a:lumOff val="40000"/>
                  </a:schemeClr>
                </a:solidFill>
                <a:hlinkClick r:id="rId3"/>
              </a:rPr>
              <a:t>https</a:t>
            </a:r>
            <a:r>
              <a:rPr lang="fr-FR" sz="1000" b="0" i="1" dirty="0">
                <a:solidFill>
                  <a:schemeClr val="bg1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fr-FR" sz="1000" b="0" i="1" dirty="0" smtClean="0">
                <a:solidFill>
                  <a:schemeClr val="bg1">
                    <a:lumMod val="60000"/>
                    <a:lumOff val="40000"/>
                  </a:schemeClr>
                </a:solidFill>
                <a:hlinkClick r:id="rId3"/>
              </a:rPr>
              <a:t>cnr-legionelles.univ-lyon1.fr/icap_website/view/2331</a:t>
            </a:r>
            <a:endParaRPr lang="fr-FR" sz="1000" b="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350837" lvl="1" indent="-171450">
              <a:lnSpc>
                <a:spcPct val="178000"/>
              </a:lnSpc>
              <a:buFont typeface="Arial" panose="020B0604020202020204" pitchFamily="34" charset="0"/>
              <a:buChar char="•"/>
            </a:pPr>
            <a:endParaRPr lang="fr-FR" sz="1000" b="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179387" lvl="1" indent="0">
              <a:lnSpc>
                <a:spcPct val="178000"/>
              </a:lnSpc>
              <a:buNone/>
            </a:pPr>
            <a:endParaRPr lang="fr-FR" sz="1000" b="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179387" lvl="1" indent="0">
              <a:lnSpc>
                <a:spcPct val="178000"/>
              </a:lnSpc>
              <a:buNone/>
            </a:pPr>
            <a:endParaRPr lang="fr-FR" sz="1000" b="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179387" lvl="1" indent="0">
              <a:lnSpc>
                <a:spcPct val="178000"/>
              </a:lnSpc>
              <a:buNone/>
            </a:pPr>
            <a:endParaRPr lang="fr-FR" sz="2300" b="0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21421"/>
            <a:ext cx="9324975" cy="5184576"/>
          </a:xfrm>
        </p:spPr>
        <p:txBody>
          <a:bodyPr/>
          <a:lstStyle/>
          <a:p>
            <a:pPr marL="444500" lvl="1" indent="-265113" defTabSz="266700">
              <a:lnSpc>
                <a:spcPct val="130000"/>
              </a:lnSpc>
              <a:buFontTx/>
              <a:buNone/>
            </a:pPr>
            <a:r>
              <a:rPr lang="fr-FR" sz="2000" b="0" dirty="0"/>
              <a:t>35 pays partenaires, </a:t>
            </a:r>
            <a:r>
              <a:rPr lang="fr-FR" sz="2000" b="0" dirty="0" smtClean="0"/>
              <a:t>réseau coordonné </a:t>
            </a:r>
            <a:r>
              <a:rPr lang="fr-FR" sz="2000" b="0" dirty="0"/>
              <a:t>par l’ECDC  </a:t>
            </a:r>
          </a:p>
          <a:p>
            <a:pPr marL="444500" lvl="1" indent="-265113" defTabSz="266700">
              <a:lnSpc>
                <a:spcPct val="130000"/>
              </a:lnSpc>
            </a:pPr>
            <a:r>
              <a:rPr lang="fr-FR" sz="2000" b="0" dirty="0" smtClean="0">
                <a:solidFill>
                  <a:schemeClr val="accent1"/>
                </a:solidFill>
              </a:rPr>
              <a:t>Objectifs: </a:t>
            </a:r>
            <a:r>
              <a:rPr lang="fr-FR" sz="2000" b="0" dirty="0" smtClean="0">
                <a:solidFill>
                  <a:schemeClr val="accent4"/>
                </a:solidFill>
              </a:rPr>
              <a:t>- maîtriser </a:t>
            </a:r>
            <a:r>
              <a:rPr lang="fr-FR" sz="2000" b="0" dirty="0">
                <a:solidFill>
                  <a:schemeClr val="accent4"/>
                </a:solidFill>
              </a:rPr>
              <a:t>la légionellose associée au voyage</a:t>
            </a:r>
          </a:p>
          <a:p>
            <a:pPr marL="2247900" lvl="2" indent="-1238250" defTabSz="26670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FR" sz="2000" b="0" dirty="0" smtClean="0">
                <a:solidFill>
                  <a:schemeClr val="accent4"/>
                </a:solidFill>
              </a:rPr>
              <a:t>          - identifier </a:t>
            </a:r>
            <a:r>
              <a:rPr lang="fr-FR" sz="2000" b="0" dirty="0"/>
              <a:t>des cas groupés </a:t>
            </a:r>
            <a:endParaRPr lang="fr-FR" sz="2000" b="0" dirty="0" smtClean="0"/>
          </a:p>
          <a:p>
            <a:pPr marL="2247900" lvl="2" indent="-1238250" defTabSz="266700">
              <a:lnSpc>
                <a:spcPct val="100000"/>
              </a:lnSpc>
              <a:buFontTx/>
              <a:buNone/>
            </a:pPr>
            <a:endParaRPr lang="fr-FR" sz="2000" b="0" dirty="0"/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2000" b="0" dirty="0">
                <a:solidFill>
                  <a:schemeClr val="accent1"/>
                </a:solidFill>
              </a:rPr>
              <a:t>-	Définition de cas</a:t>
            </a:r>
            <a:r>
              <a:rPr lang="fr-FR" sz="2000" b="0" dirty="0"/>
              <a:t> : tout cas de légionellose ayant </a:t>
            </a:r>
            <a:r>
              <a:rPr lang="fr-FR" sz="2000" b="0" dirty="0" smtClean="0"/>
              <a:t>séjourné dans un établissement de tourisme pendant </a:t>
            </a:r>
            <a:r>
              <a:rPr lang="fr-FR" sz="2000" b="0" dirty="0"/>
              <a:t>les 10 jours précédant la date de début de la maladie</a:t>
            </a:r>
          </a:p>
          <a:p>
            <a:pPr marL="444500" lvl="1" indent="-265113" defTabSz="266700">
              <a:lnSpc>
                <a:spcPct val="100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Base de données</a:t>
            </a:r>
            <a:r>
              <a:rPr lang="fr-FR" sz="2000" b="0" dirty="0"/>
              <a:t> des cas liés aux voyages avec lieux de résidences (hôtel, camping…)</a:t>
            </a:r>
          </a:p>
          <a:p>
            <a:pPr marL="444500" lvl="1" indent="-265113" defTabSz="266700">
              <a:lnSpc>
                <a:spcPct val="130000"/>
              </a:lnSpc>
              <a:buFontTx/>
              <a:buNone/>
            </a:pPr>
            <a:endParaRPr lang="fr-FR" sz="1400" b="0" i="1" dirty="0" smtClean="0"/>
          </a:p>
          <a:p>
            <a:pPr marL="444500" lvl="1" indent="-265113" defTabSz="266700">
              <a:lnSpc>
                <a:spcPct val="130000"/>
              </a:lnSpc>
              <a:buFontTx/>
              <a:buNone/>
            </a:pPr>
            <a:endParaRPr lang="fr-FR" sz="1400" b="0" i="1" dirty="0"/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b="0" i="1" dirty="0" smtClean="0"/>
              <a:t>NB </a:t>
            </a:r>
            <a:r>
              <a:rPr lang="fr-FR" sz="1200" b="0" i="1" dirty="0"/>
              <a:t>: - Ces notifications </a:t>
            </a:r>
            <a:r>
              <a:rPr lang="fr-FR" sz="1200" b="0" i="1" dirty="0" smtClean="0"/>
              <a:t>incluent </a:t>
            </a:r>
            <a:r>
              <a:rPr lang="fr-FR" sz="1200" b="0" i="1" dirty="0"/>
              <a:t>notamment les cas français ayant voyagé en France et les cas notifiés à </a:t>
            </a:r>
            <a:r>
              <a:rPr lang="fr-FR" sz="1200" b="0" i="1" dirty="0" smtClean="0"/>
              <a:t>ELDSNet </a:t>
            </a:r>
            <a:r>
              <a:rPr lang="fr-FR" sz="1200" b="0" i="1" dirty="0"/>
              <a:t>voyageant dans tout pays. </a:t>
            </a:r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b="0" i="1" dirty="0"/>
              <a:t> - Si le pays visité n’est pas adhérent à </a:t>
            </a:r>
            <a:r>
              <a:rPr lang="fr-FR" sz="1200" b="0" i="1" dirty="0" err="1"/>
              <a:t>Eldsnet</a:t>
            </a:r>
            <a:r>
              <a:rPr lang="fr-FR" sz="1200" b="0" i="1" dirty="0"/>
              <a:t>/EU,  informations des autorités nationales du pays via l’OMS </a:t>
            </a:r>
            <a:endParaRPr lang="fr-FR" sz="1200" b="0" i="1" dirty="0" smtClean="0"/>
          </a:p>
          <a:p>
            <a:pPr marL="444500" lvl="1" indent="-265113" defTabSz="2667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200" b="0" i="1" dirty="0" smtClean="0">
              <a:solidFill>
                <a:srgbClr val="0070C0"/>
              </a:solidFill>
              <a:hlinkClick r:id="rId3"/>
            </a:endParaRPr>
          </a:p>
          <a:p>
            <a:pPr marL="444500" lvl="1" indent="-265113" defTabSz="2667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200" b="0" i="1" dirty="0">
              <a:solidFill>
                <a:srgbClr val="0070C0"/>
              </a:solidFill>
              <a:hlinkClick r:id="rId3"/>
            </a:endParaRPr>
          </a:p>
          <a:p>
            <a:pPr marL="444500" lvl="1" indent="-265113" defTabSz="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200" b="0" i="1" dirty="0" smtClean="0">
                <a:solidFill>
                  <a:srgbClr val="0070C0"/>
                </a:solidFill>
                <a:hlinkClick r:id="rId3"/>
              </a:rPr>
              <a:t>https://www.ecdc.europa.eu/en/legionnaires-disease</a:t>
            </a:r>
            <a:endParaRPr lang="fr-FR" sz="1200" b="0" i="1" dirty="0" smtClean="0">
              <a:solidFill>
                <a:srgbClr val="0070C0"/>
              </a:solidFill>
            </a:endParaRPr>
          </a:p>
          <a:p>
            <a:pPr marL="444500" lvl="1" indent="-265113" defTabSz="2667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200" b="0" i="1" dirty="0" smtClean="0">
              <a:solidFill>
                <a:srgbClr val="0070C0"/>
              </a:solidFill>
            </a:endParaRPr>
          </a:p>
          <a:p>
            <a:pPr marL="444500" lvl="1" indent="-265113" defTabSz="2667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200" b="0" i="1" dirty="0" smtClean="0">
              <a:solidFill>
                <a:srgbClr val="0070C0"/>
              </a:solidFill>
            </a:endParaRPr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i="1" dirty="0" smtClean="0">
                <a:solidFill>
                  <a:srgbClr val="F963F9"/>
                </a:solidFill>
              </a:rPr>
              <a:t> </a:t>
            </a:r>
            <a:endParaRPr lang="fr-FR" sz="1200" i="1" dirty="0">
              <a:solidFill>
                <a:srgbClr val="F963F9"/>
              </a:solidFill>
            </a:endParaRPr>
          </a:p>
        </p:txBody>
      </p:sp>
      <p:sp>
        <p:nvSpPr>
          <p:cNvPr id="171315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713788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fr-FR" sz="3200" b="0" dirty="0" smtClean="0">
                <a:solidFill>
                  <a:schemeClr val="bg1"/>
                </a:solidFill>
                <a:latin typeface="Arial" charset="0"/>
              </a:rPr>
              <a:t>Notification </a:t>
            </a:r>
            <a:r>
              <a:rPr lang="fr-FR" sz="3200" b="0" dirty="0">
                <a:solidFill>
                  <a:schemeClr val="bg1"/>
                </a:solidFill>
                <a:latin typeface="Arial" charset="0"/>
              </a:rPr>
              <a:t>du réseau </a:t>
            </a:r>
            <a:r>
              <a:rPr lang="fr-FR" sz="3200" b="0" dirty="0" smtClean="0">
                <a:solidFill>
                  <a:schemeClr val="bg1"/>
                </a:solidFill>
                <a:latin typeface="Arial" charset="0"/>
              </a:rPr>
              <a:t>ELDSNet*</a:t>
            </a:r>
            <a:endParaRPr lang="fr-FR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893175" cy="5400675"/>
          </a:xfrm>
          <a:noFill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61000"/>
              </a:spcBef>
              <a:buFontTx/>
              <a:buNone/>
            </a:pPr>
            <a:endParaRPr lang="fr-FR" sz="1800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61000"/>
              </a:spcBef>
            </a:pPr>
            <a:r>
              <a:rPr lang="fr-FR" sz="2000" b="0" dirty="0">
                <a:solidFill>
                  <a:schemeClr val="accent1"/>
                </a:solidFill>
              </a:rPr>
              <a:t>Cas nosocomial</a:t>
            </a:r>
            <a:endParaRPr lang="fr-FR" sz="1200" b="0" i="1" dirty="0"/>
          </a:p>
          <a:p>
            <a:pPr marL="742950" lvl="1" indent="-285750">
              <a:lnSpc>
                <a:spcPct val="108000"/>
              </a:lnSpc>
            </a:pPr>
            <a:r>
              <a:rPr lang="fr-FR" sz="2000" b="0" u="sng" dirty="0"/>
              <a:t>Certain:</a:t>
            </a:r>
            <a:r>
              <a:rPr lang="fr-FR" sz="2000" b="0" dirty="0"/>
              <a:t> hospitalisation durant la totalité des 10 jours avant la date de début des signes cliniques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2000" b="0" u="sng" dirty="0"/>
              <a:t>Probable</a:t>
            </a:r>
            <a:r>
              <a:rPr lang="fr-FR" sz="2000" b="0" dirty="0"/>
              <a:t>: hospitalisation pendant une partie des 10 jours avant la date de début des signes cliniques</a:t>
            </a:r>
          </a:p>
          <a:p>
            <a:pPr marL="1150938" lvl="2">
              <a:lnSpc>
                <a:spcPct val="108000"/>
              </a:lnSpc>
              <a:buFontTx/>
              <a:buNone/>
            </a:pPr>
            <a:endParaRPr lang="fr-FR" sz="2000" b="0" dirty="0"/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Cas groupés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survenus dans un intervalle de temps et d’espace géographique susceptible d’impliquer une source commune de contamination </a:t>
            </a:r>
          </a:p>
          <a:p>
            <a:pPr marL="742950" lvl="1" indent="-285750">
              <a:lnSpc>
                <a:spcPct val="108000"/>
              </a:lnSpc>
              <a:buFontTx/>
              <a:buNone/>
            </a:pPr>
            <a:endParaRPr lang="fr-FR" sz="800" b="0" dirty="0"/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Cas groupés </a:t>
            </a:r>
            <a:r>
              <a:rPr lang="fr-FR" sz="2000" b="0" dirty="0" err="1">
                <a:solidFill>
                  <a:schemeClr val="accent1"/>
                </a:solidFill>
              </a:rPr>
              <a:t>Eldsnet</a:t>
            </a:r>
            <a:r>
              <a:rPr lang="fr-FR" sz="2000" b="0" dirty="0">
                <a:solidFill>
                  <a:schemeClr val="accent1"/>
                </a:solidFill>
              </a:rPr>
              <a:t> (Cluster)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ayant séjourné dans un même établissement de tourisme dans une période de 2 ans </a:t>
            </a:r>
          </a:p>
          <a:p>
            <a:pPr marL="342900" indent="-342900">
              <a:lnSpc>
                <a:spcPct val="108000"/>
              </a:lnSpc>
            </a:pPr>
            <a:endParaRPr lang="fr-FR" sz="1800" b="0" dirty="0"/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Epidémie (</a:t>
            </a:r>
            <a:r>
              <a:rPr lang="fr-FR" sz="2000" b="0" dirty="0" err="1">
                <a:solidFill>
                  <a:schemeClr val="accent1"/>
                </a:solidFill>
              </a:rPr>
              <a:t>Outbreak</a:t>
            </a:r>
            <a:r>
              <a:rPr lang="fr-FR" sz="2000" b="0" dirty="0">
                <a:solidFill>
                  <a:schemeClr val="accent1"/>
                </a:solidFill>
              </a:rPr>
              <a:t>)</a:t>
            </a:r>
            <a:r>
              <a:rPr lang="fr-FR" sz="2000" b="0" dirty="0"/>
              <a:t>: </a:t>
            </a:r>
            <a:r>
              <a:rPr lang="fr-FR" sz="2000" b="0" dirty="0" smtClean="0"/>
              <a:t>10 </a:t>
            </a:r>
            <a:r>
              <a:rPr lang="fr-FR" sz="1800" b="0" dirty="0" smtClean="0"/>
              <a:t>cas </a:t>
            </a:r>
            <a:r>
              <a:rPr lang="fr-FR" sz="1800" b="0" dirty="0"/>
              <a:t>groupés </a:t>
            </a:r>
            <a:r>
              <a:rPr lang="fr-FR" sz="1800" b="0" dirty="0" smtClean="0"/>
              <a:t>dans l’espace et dans le temps </a:t>
            </a:r>
            <a:endParaRPr lang="fr-FR" altLang="fr-FR" b="0" dirty="0"/>
          </a:p>
        </p:txBody>
      </p:sp>
      <p:sp>
        <p:nvSpPr>
          <p:cNvPr id="2096131" name="Rectangle 3"/>
          <p:cNvSpPr>
            <a:spLocks noChangeArrowheads="1"/>
          </p:cNvSpPr>
          <p:nvPr/>
        </p:nvSpPr>
        <p:spPr bwMode="auto">
          <a:xfrm>
            <a:off x="900113" y="188913"/>
            <a:ext cx="7834312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fr-FR" altLang="fr-FR" sz="4000" b="0">
                <a:solidFill>
                  <a:schemeClr val="bg1"/>
                </a:solidFill>
              </a:rPr>
              <a:t>Légionellose: définitions de cas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724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Généralités 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rgbClr val="E30056"/>
                </a:solidFill>
              </a:rPr>
              <a:t>2022</a:t>
            </a:r>
            <a:endParaRPr lang="fr-FR" sz="3200" b="0" dirty="0">
              <a:solidFill>
                <a:srgbClr val="E30056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ChangeArrowheads="1"/>
          </p:cNvSpPr>
          <p:nvPr/>
        </p:nvSpPr>
        <p:spPr bwMode="auto">
          <a:xfrm>
            <a:off x="0" y="188913"/>
            <a:ext cx="8964488" cy="7921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400" b="0" dirty="0">
                <a:solidFill>
                  <a:schemeClr val="bg1"/>
                </a:solidFill>
              </a:rPr>
              <a:t>Evolution du nombre de cas et </a:t>
            </a:r>
            <a:r>
              <a:rPr lang="fr-FR" sz="2400" b="0" dirty="0" smtClean="0">
                <a:solidFill>
                  <a:schemeClr val="bg1"/>
                </a:solidFill>
              </a:rPr>
              <a:t>du taux d’incidence pour 100 000  des </a:t>
            </a:r>
            <a:r>
              <a:rPr lang="fr-FR" sz="2400" b="0" dirty="0">
                <a:solidFill>
                  <a:schemeClr val="bg1"/>
                </a:solidFill>
              </a:rPr>
              <a:t>cas </a:t>
            </a:r>
            <a:r>
              <a:rPr lang="fr-FR" sz="2400" b="0" dirty="0" smtClean="0">
                <a:solidFill>
                  <a:schemeClr val="bg1"/>
                </a:solidFill>
              </a:rPr>
              <a:t>notifiés de </a:t>
            </a:r>
            <a:r>
              <a:rPr lang="fr-FR" sz="2400" b="0" dirty="0">
                <a:solidFill>
                  <a:schemeClr val="bg1"/>
                </a:solidFill>
              </a:rPr>
              <a:t>légionellose, France, 1988 – </a:t>
            </a:r>
            <a:r>
              <a:rPr lang="fr-FR" sz="2400" b="0" dirty="0" smtClean="0">
                <a:solidFill>
                  <a:schemeClr val="bg1"/>
                </a:solidFill>
              </a:rPr>
              <a:t>2022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99792" y="628808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/>
              <a:t>En 2022 : 1897 cas  et  taux d’incidence 2,7/100 000 </a:t>
            </a:r>
            <a:r>
              <a:rPr lang="fr-FR" sz="1400" b="0" dirty="0"/>
              <a:t>h</a:t>
            </a:r>
            <a:r>
              <a:rPr lang="fr-FR" sz="1400" b="0" dirty="0" smtClean="0"/>
              <a:t>abitants </a:t>
            </a:r>
            <a:endParaRPr lang="fr-FR" sz="14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9407"/>
            <a:ext cx="7798019" cy="499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ChangeArrowheads="1"/>
          </p:cNvSpPr>
          <p:nvPr/>
        </p:nvSpPr>
        <p:spPr bwMode="auto">
          <a:xfrm>
            <a:off x="177528" y="332656"/>
            <a:ext cx="8763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Répartition des méthodes de diagnostic des cas de </a:t>
            </a:r>
            <a:r>
              <a:rPr lang="fr-FR" sz="2800" b="0" dirty="0" smtClean="0">
                <a:solidFill>
                  <a:schemeClr val="bg1"/>
                </a:solidFill>
              </a:rPr>
              <a:t>légionellose notifiés, </a:t>
            </a:r>
            <a:r>
              <a:rPr lang="fr-FR" sz="2800" b="0" dirty="0">
                <a:solidFill>
                  <a:schemeClr val="bg1"/>
                </a:solidFill>
              </a:rPr>
              <a:t>France, </a:t>
            </a:r>
            <a:r>
              <a:rPr lang="fr-FR" sz="2800" b="0" dirty="0" smtClean="0">
                <a:solidFill>
                  <a:schemeClr val="bg1"/>
                </a:solidFill>
              </a:rPr>
              <a:t>1998-2022</a:t>
            </a:r>
            <a:endParaRPr lang="fr-FR" sz="2800" b="0" dirty="0">
              <a:solidFill>
                <a:schemeClr val="bg1"/>
              </a:solidFill>
            </a:endParaRPr>
          </a:p>
        </p:txBody>
      </p:sp>
      <p:sp>
        <p:nvSpPr>
          <p:cNvPr id="1725453" name="Rectangle 13"/>
          <p:cNvSpPr>
            <a:spLocks noChangeArrowheads="1"/>
          </p:cNvSpPr>
          <p:nvPr/>
        </p:nvSpPr>
        <p:spPr bwMode="auto">
          <a:xfrm>
            <a:off x="250825" y="6237288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</a:t>
            </a:r>
            <a:r>
              <a:rPr lang="fr-FR"/>
              <a:t>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69154" y="192038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2"/>
                </a:solidFill>
              </a:rPr>
              <a:t>92%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49296" y="3789040"/>
            <a:ext cx="9366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00B0F0"/>
                </a:solidFill>
              </a:rPr>
              <a:t>28%</a:t>
            </a:r>
          </a:p>
          <a:p>
            <a:pPr algn="ctr">
              <a:spcBef>
                <a:spcPct val="50000"/>
              </a:spcBef>
            </a:pPr>
            <a:endParaRPr lang="en-GB" sz="800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DA30A5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19%</a:t>
            </a:r>
          </a:p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BD4AC0"/>
                </a:solidFill>
              </a:rPr>
              <a:t>0% </a:t>
            </a:r>
            <a:endParaRPr lang="en-GB" dirty="0">
              <a:solidFill>
                <a:srgbClr val="BD4A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16" y="1700808"/>
            <a:ext cx="7086866" cy="408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ChangeArrowheads="1"/>
          </p:cNvSpPr>
          <p:nvPr/>
        </p:nvSpPr>
        <p:spPr bwMode="auto">
          <a:xfrm>
            <a:off x="-12328" y="135980"/>
            <a:ext cx="8893175" cy="121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Taux d’incidence des cas notifiés de légionellose</a:t>
            </a:r>
          </a:p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 </a:t>
            </a:r>
            <a:r>
              <a:rPr lang="fr-FR" sz="2800" b="0" dirty="0">
                <a:solidFill>
                  <a:schemeClr val="bg1"/>
                </a:solidFill>
              </a:rPr>
              <a:t>selon </a:t>
            </a:r>
            <a:r>
              <a:rPr lang="fr-FR" sz="2800" b="0" dirty="0" smtClean="0">
                <a:solidFill>
                  <a:schemeClr val="bg1"/>
                </a:solidFill>
              </a:rPr>
              <a:t>l’âge et </a:t>
            </a:r>
            <a:r>
              <a:rPr lang="fr-FR" sz="2800" b="0" dirty="0">
                <a:solidFill>
                  <a:schemeClr val="bg1"/>
                </a:solidFill>
              </a:rPr>
              <a:t>le sexe, France,  </a:t>
            </a:r>
            <a:r>
              <a:rPr lang="fr-FR" sz="2800" b="0" dirty="0" smtClean="0">
                <a:solidFill>
                  <a:schemeClr val="bg1"/>
                </a:solidFill>
              </a:rPr>
              <a:t>2022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395288" y="5876925"/>
            <a:ext cx="3311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0" i="1" dirty="0">
                <a:solidFill>
                  <a:schemeClr val="bg1"/>
                </a:solidFill>
              </a:rPr>
              <a:t>âge médian : </a:t>
            </a:r>
            <a:r>
              <a:rPr lang="fr-FR" sz="1600" b="0" i="1" dirty="0" smtClean="0">
                <a:solidFill>
                  <a:schemeClr val="bg1"/>
                </a:solidFill>
              </a:rPr>
              <a:t>66 </a:t>
            </a:r>
            <a:r>
              <a:rPr lang="fr-FR" sz="1600" b="0" i="1" dirty="0">
                <a:solidFill>
                  <a:schemeClr val="bg1"/>
                </a:solidFill>
              </a:rPr>
              <a:t>ans </a:t>
            </a:r>
          </a:p>
          <a:p>
            <a:pPr>
              <a:spcBef>
                <a:spcPct val="50000"/>
              </a:spcBef>
            </a:pPr>
            <a:r>
              <a:rPr lang="fr-FR" sz="1600" b="0" i="1" dirty="0">
                <a:solidFill>
                  <a:schemeClr val="bg1"/>
                </a:solidFill>
              </a:rPr>
              <a:t>sexe ratio H/F : </a:t>
            </a:r>
            <a:r>
              <a:rPr lang="fr-FR" sz="1600" b="0" i="1" dirty="0" smtClean="0">
                <a:solidFill>
                  <a:schemeClr val="bg1"/>
                </a:solidFill>
              </a:rPr>
              <a:t>2,4</a:t>
            </a:r>
            <a:endParaRPr lang="fr-FR" sz="1600" b="0" i="1" dirty="0">
              <a:solidFill>
                <a:schemeClr val="bg1"/>
              </a:solidFill>
            </a:endParaRPr>
          </a:p>
        </p:txBody>
      </p:sp>
      <p:sp>
        <p:nvSpPr>
          <p:cNvPr id="1727492" name="Text Box 4"/>
          <p:cNvSpPr txBox="1">
            <a:spLocks noChangeArrowheads="1"/>
          </p:cNvSpPr>
          <p:nvPr/>
        </p:nvSpPr>
        <p:spPr bwMode="auto">
          <a:xfrm>
            <a:off x="3635374" y="5876925"/>
            <a:ext cx="44650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i="1" dirty="0">
                <a:solidFill>
                  <a:schemeClr val="bg1"/>
                </a:solidFill>
              </a:rPr>
              <a:t>Incidence 80 </a:t>
            </a:r>
            <a:r>
              <a:rPr lang="en-GB" sz="1600" b="0" i="1" dirty="0" err="1">
                <a:solidFill>
                  <a:schemeClr val="bg1"/>
                </a:solidFill>
              </a:rPr>
              <a:t>ans</a:t>
            </a:r>
            <a:r>
              <a:rPr lang="en-GB" sz="1600" b="0" i="1" dirty="0">
                <a:solidFill>
                  <a:schemeClr val="bg1"/>
                </a:solidFill>
              </a:rPr>
              <a:t> et plus </a:t>
            </a:r>
            <a:r>
              <a:rPr lang="en-GB" sz="1600" b="0" i="1" dirty="0" smtClean="0">
                <a:solidFill>
                  <a:schemeClr val="bg1"/>
                </a:solidFill>
              </a:rPr>
              <a:t>= 8,8 </a:t>
            </a:r>
            <a:r>
              <a:rPr lang="en-GB" sz="1600" b="0" i="1" dirty="0">
                <a:solidFill>
                  <a:schemeClr val="bg1"/>
                </a:solidFill>
              </a:rPr>
              <a:t>/100 000</a:t>
            </a:r>
          </a:p>
        </p:txBody>
      </p:sp>
      <p:sp>
        <p:nvSpPr>
          <p:cNvPr id="1727496" name="Text Box 8"/>
          <p:cNvSpPr txBox="1">
            <a:spLocks noChangeArrowheads="1"/>
          </p:cNvSpPr>
          <p:nvPr/>
        </p:nvSpPr>
        <p:spPr bwMode="auto">
          <a:xfrm>
            <a:off x="250825" y="6613525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 </a:t>
            </a:r>
            <a:endParaRPr lang="fr-FR" sz="1000" b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1701"/>
          <a:stretch/>
        </p:blipFill>
        <p:spPr>
          <a:xfrm>
            <a:off x="956189" y="1385137"/>
            <a:ext cx="6956139" cy="3902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569076" cy="3240509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 smtClean="0">
                <a:solidFill>
                  <a:srgbClr val="E30056"/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Système de surveillance en </a:t>
            </a:r>
            <a:r>
              <a:rPr lang="fr-FR" sz="32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2022</a:t>
            </a: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2800" b="0" dirty="0" smtClean="0">
                <a:solidFill>
                  <a:schemeClr val="accent1"/>
                </a:solidFill>
              </a:rPr>
              <a:t> </a:t>
            </a: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745" t="-3589" r="18019" b="3589"/>
          <a:stretch/>
        </p:blipFill>
        <p:spPr>
          <a:xfrm>
            <a:off x="2152799" y="116632"/>
            <a:ext cx="6824205" cy="5938893"/>
          </a:xfrm>
          <a:prstGeom prst="rect">
            <a:avLst/>
          </a:prstGeom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b="1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b="1"/>
          </a:p>
        </p:txBody>
      </p:sp>
      <p:graphicFrame>
        <p:nvGraphicFramePr>
          <p:cNvPr id="2219012" name="Group 4"/>
          <p:cNvGraphicFramePr>
            <a:graphicFrameLocks noGrp="1"/>
          </p:cNvGraphicFramePr>
          <p:nvPr/>
        </p:nvGraphicFramePr>
        <p:xfrm>
          <a:off x="-1908175" y="-2132013"/>
          <a:ext cx="749300" cy="360363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19018" name="Group 10"/>
          <p:cNvGraphicFramePr>
            <a:graphicFrameLocks noGrp="1"/>
          </p:cNvGraphicFramePr>
          <p:nvPr/>
        </p:nvGraphicFramePr>
        <p:xfrm>
          <a:off x="4508500" y="-2132013"/>
          <a:ext cx="762000" cy="36036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32048" y="28108"/>
            <a:ext cx="32758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0" dirty="0" smtClean="0">
                <a:solidFill>
                  <a:schemeClr val="bg1"/>
                </a:solidFill>
              </a:rPr>
              <a:t>Distribution du </a:t>
            </a:r>
            <a:r>
              <a:rPr lang="fr-FR" b="0" dirty="0" smtClean="0">
                <a:solidFill>
                  <a:srgbClr val="000099"/>
                </a:solidFill>
              </a:rPr>
              <a:t>taux standardisé d’incidence pour  100 000 </a:t>
            </a:r>
            <a:r>
              <a:rPr lang="fr-FR" b="0" dirty="0" smtClean="0">
                <a:solidFill>
                  <a:schemeClr val="bg1"/>
                </a:solidFill>
              </a:rPr>
              <a:t>de la l</a:t>
            </a:r>
            <a:r>
              <a:rPr lang="fr-FR" b="0" dirty="0" smtClean="0">
                <a:solidFill>
                  <a:srgbClr val="000099"/>
                </a:solidFill>
              </a:rPr>
              <a:t>égionellose</a:t>
            </a:r>
            <a:r>
              <a:rPr lang="fr-FR" b="0" dirty="0" smtClean="0">
                <a:solidFill>
                  <a:schemeClr val="bg1"/>
                </a:solidFill>
              </a:rPr>
              <a:t> </a:t>
            </a:r>
            <a:r>
              <a:rPr lang="fr-FR" b="0" dirty="0">
                <a:solidFill>
                  <a:schemeClr val="bg1"/>
                </a:solidFill>
              </a:rPr>
              <a:t>en France </a:t>
            </a:r>
            <a:r>
              <a:rPr lang="fr-FR" b="0" dirty="0" smtClean="0">
                <a:solidFill>
                  <a:schemeClr val="bg1"/>
                </a:solidFill>
              </a:rPr>
              <a:t>selon la région de domicile en 2022 </a:t>
            </a:r>
            <a:endParaRPr lang="fr-FR" b="0" dirty="0">
              <a:solidFill>
                <a:schemeClr val="bg1"/>
              </a:solidFill>
            </a:endParaRP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666552" y="6165304"/>
            <a:ext cx="2808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900" dirty="0" smtClean="0"/>
              <a:t>Source </a:t>
            </a:r>
            <a:r>
              <a:rPr lang="fr-FR" sz="900" dirty="0"/>
              <a:t>: données de la déclaration </a:t>
            </a:r>
            <a:r>
              <a:rPr lang="fr-FR" sz="900" dirty="0" smtClean="0"/>
              <a:t>obligatoire</a:t>
            </a:r>
          </a:p>
          <a:p>
            <a:r>
              <a:rPr lang="fr-FR" sz="900" dirty="0" smtClean="0"/>
              <a:t>** Standardisés sur le sexe et classe d’âge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78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9538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59846577"/>
              </p:ext>
            </p:extLst>
          </p:nvPr>
        </p:nvGraphicFramePr>
        <p:xfrm>
          <a:off x="665163" y="1892300"/>
          <a:ext cx="7145337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646" name="Document" r:id="rId4" imgW="7999877" imgH="5056810" progId="Word.Document.8">
                  <p:embed/>
                </p:oleObj>
              </mc:Choice>
              <mc:Fallback>
                <p:oleObj name="Document" r:id="rId4" imgW="7999877" imgH="50568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92300"/>
                        <a:ext cx="7145337" cy="451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9539" name="Rectangle 3"/>
          <p:cNvSpPr>
            <a:spLocks noChangeArrowheads="1"/>
          </p:cNvSpPr>
          <p:nvPr/>
        </p:nvSpPr>
        <p:spPr bwMode="auto">
          <a:xfrm>
            <a:off x="228600" y="304800"/>
            <a:ext cx="8763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Fréquence des facteurs pré-disposants* </a:t>
            </a:r>
            <a:endParaRPr lang="fr-FR" sz="2800" b="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parmi les cas de </a:t>
            </a:r>
            <a:r>
              <a:rPr lang="fr-FR" sz="2800" b="0" dirty="0" smtClean="0">
                <a:solidFill>
                  <a:schemeClr val="bg1"/>
                </a:solidFill>
              </a:rPr>
              <a:t>légionellose notifiés,</a:t>
            </a:r>
          </a:p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 </a:t>
            </a:r>
            <a:r>
              <a:rPr lang="fr-FR" sz="2800" b="0" dirty="0">
                <a:solidFill>
                  <a:schemeClr val="bg1"/>
                </a:solidFill>
              </a:rPr>
              <a:t>France, </a:t>
            </a:r>
            <a:r>
              <a:rPr lang="fr-FR" sz="2800" b="0" dirty="0" smtClean="0">
                <a:solidFill>
                  <a:schemeClr val="bg1"/>
                </a:solidFill>
              </a:rPr>
              <a:t>2022 (N=1897)</a:t>
            </a:r>
            <a:endParaRPr lang="fr-FR" sz="2800" b="0" dirty="0">
              <a:solidFill>
                <a:schemeClr val="bg1"/>
              </a:solidFill>
            </a:endParaRPr>
          </a:p>
        </p:txBody>
      </p:sp>
      <p:sp>
        <p:nvSpPr>
          <p:cNvPr id="1729540" name="Line 4"/>
          <p:cNvSpPr>
            <a:spLocks noChangeShapeType="1"/>
          </p:cNvSpPr>
          <p:nvPr/>
        </p:nvSpPr>
        <p:spPr bwMode="auto">
          <a:xfrm flipV="1">
            <a:off x="685800" y="22860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29541" name="Text Box 5"/>
          <p:cNvSpPr txBox="1">
            <a:spLocks noChangeArrowheads="1"/>
          </p:cNvSpPr>
          <p:nvPr/>
        </p:nvSpPr>
        <p:spPr bwMode="auto">
          <a:xfrm>
            <a:off x="250825" y="5516563"/>
            <a:ext cx="647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fr-LU" sz="1600" b="0" i="1" dirty="0">
                <a:latin typeface="Arial" charset="0"/>
              </a:rPr>
              <a:t>* non mutuellement exclusifs</a:t>
            </a:r>
          </a:p>
          <a:p>
            <a:pPr lvl="2"/>
            <a:r>
              <a:rPr lang="fr-LU" sz="1600" b="0" i="1" dirty="0">
                <a:latin typeface="Arial" charset="0"/>
              </a:rPr>
              <a:t>** cardiaque, </a:t>
            </a:r>
            <a:r>
              <a:rPr lang="fr-LU" sz="1600" b="0" i="1" dirty="0" smtClean="0">
                <a:latin typeface="Arial" charset="0"/>
              </a:rPr>
              <a:t>respiratoire …</a:t>
            </a:r>
            <a:endParaRPr lang="fr-FR" sz="2800" b="0" dirty="0"/>
          </a:p>
        </p:txBody>
      </p:sp>
      <p:sp>
        <p:nvSpPr>
          <p:cNvPr id="1729542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 </a:t>
            </a:r>
            <a:endParaRPr lang="fr-FR" sz="1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129"/>
            <a:ext cx="828092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Expositions à risque parmi les cas </a:t>
            </a:r>
          </a:p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de </a:t>
            </a:r>
            <a:r>
              <a:rPr lang="fr-FR" sz="2800" b="0" dirty="0" smtClean="0">
                <a:solidFill>
                  <a:schemeClr val="bg1"/>
                </a:solidFill>
              </a:rPr>
              <a:t>légionellose notifiés, France 2022 (N=1897)</a:t>
            </a:r>
            <a:endParaRPr lang="fr-FR" sz="2800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38786"/>
              </p:ext>
            </p:extLst>
          </p:nvPr>
        </p:nvGraphicFramePr>
        <p:xfrm>
          <a:off x="843999" y="1556792"/>
          <a:ext cx="7200799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393">
                  <a:extLst>
                    <a:ext uri="{9D8B030D-6E8A-4147-A177-3AD203B41FA5}">
                      <a16:colId xmlns:a16="http://schemas.microsoft.com/office/drawing/2014/main" val="1177334832"/>
                    </a:ext>
                  </a:extLst>
                </a:gridCol>
                <a:gridCol w="1316275">
                  <a:extLst>
                    <a:ext uri="{9D8B030D-6E8A-4147-A177-3AD203B41FA5}">
                      <a16:colId xmlns:a16="http://schemas.microsoft.com/office/drawing/2014/main" val="1242234568"/>
                    </a:ext>
                  </a:extLst>
                </a:gridCol>
                <a:gridCol w="1471131">
                  <a:extLst>
                    <a:ext uri="{9D8B030D-6E8A-4147-A177-3AD203B41FA5}">
                      <a16:colId xmlns:a16="http://schemas.microsoft.com/office/drawing/2014/main" val="1635193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Expositions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5231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Etablissement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de santé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1942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Etablissement de personnes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âgées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0818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Station thermale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&lt;1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8594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Voyage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2791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Autres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5509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732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5985"/>
                  </a:ext>
                </a:extLst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576" y="4581128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/>
              <a:t>Source Déclaration obligatoire 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val="220444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49275"/>
            <a:ext cx="7162800" cy="649288"/>
          </a:xfrm>
        </p:spPr>
        <p:txBody>
          <a:bodyPr/>
          <a:lstStyle/>
          <a:p>
            <a:r>
              <a:rPr lang="fr-FR" b="0" dirty="0">
                <a:solidFill>
                  <a:schemeClr val="bg1"/>
                </a:solidFill>
              </a:rPr>
              <a:t>Informations</a:t>
            </a:r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413"/>
            <a:ext cx="8208912" cy="4899025"/>
          </a:xfrm>
        </p:spPr>
        <p:txBody>
          <a:bodyPr/>
          <a:lstStyle/>
          <a:p>
            <a:pPr>
              <a:lnSpc>
                <a:spcPct val="78000"/>
              </a:lnSpc>
              <a:buFontTx/>
              <a:buNone/>
            </a:pPr>
            <a:endParaRPr lang="fr-FR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smtClean="0"/>
              <a:t>Santé publique France </a:t>
            </a:r>
          </a:p>
          <a:p>
            <a:pPr marL="900113" indent="0">
              <a:lnSpc>
                <a:spcPct val="78000"/>
              </a:lnSpc>
              <a:buNone/>
            </a:pPr>
            <a:r>
              <a:rPr lang="fr-FR" sz="3200" b="0" dirty="0">
                <a:solidFill>
                  <a:srgbClr val="FF0000"/>
                </a:solidFill>
                <a:hlinkClick r:id="rId3"/>
              </a:rPr>
              <a:t>	</a:t>
            </a:r>
            <a:r>
              <a:rPr lang="fr-FR" sz="1400" b="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fr-FR" sz="1400" b="0" dirty="0" smtClean="0">
                <a:solidFill>
                  <a:srgbClr val="FF0000"/>
                </a:solidFill>
                <a:hlinkClick r:id="rId3"/>
              </a:rPr>
              <a:t>www.santepubliquefrance.fr/maladies-et-traumatismes/maladies-et-infections-respiratoires/legionellose</a:t>
            </a:r>
            <a:endParaRPr lang="fr-FR" sz="1400" b="0" dirty="0" smtClean="0">
              <a:solidFill>
                <a:srgbClr val="FF0000"/>
              </a:solidFill>
            </a:endParaRP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 smtClean="0"/>
              <a:t>dossier thématique </a:t>
            </a: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 smtClean="0"/>
              <a:t>légionellose </a:t>
            </a:r>
            <a:endParaRPr lang="fr-FR" sz="2400" b="0" dirty="0"/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/>
              <a:t>Mise à jour annuelle des données</a:t>
            </a:r>
          </a:p>
          <a:p>
            <a:pPr marL="3228975" lvl="4" indent="-360363">
              <a:lnSpc>
                <a:spcPct val="78000"/>
              </a:lnSpc>
              <a:buFontTx/>
              <a:buChar char="•"/>
            </a:pPr>
            <a:endParaRPr lang="fr-FR" sz="2400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err="1"/>
              <a:t>Eldsnet</a:t>
            </a:r>
            <a:r>
              <a:rPr lang="fr-FR" b="0" dirty="0"/>
              <a:t>  </a:t>
            </a:r>
            <a:r>
              <a:rPr lang="fr-FR" sz="1400" b="0" dirty="0" smtClean="0">
                <a:solidFill>
                  <a:schemeClr val="hlink"/>
                </a:solidFill>
                <a:hlinkClick r:id="rId4"/>
              </a:rPr>
              <a:t>https://www.ecdc.europa.eu/en/legionnaires-disease</a:t>
            </a:r>
            <a:endParaRPr lang="fr-FR" sz="1400" b="0" dirty="0">
              <a:solidFill>
                <a:schemeClr val="hlink"/>
              </a:solidFill>
            </a:endParaRPr>
          </a:p>
          <a:p>
            <a:pPr>
              <a:lnSpc>
                <a:spcPct val="78000"/>
              </a:lnSpc>
            </a:pPr>
            <a:endParaRPr lang="fr-FR" sz="2800" b="0" dirty="0">
              <a:solidFill>
                <a:schemeClr val="hlink"/>
              </a:solidFill>
            </a:endParaRPr>
          </a:p>
          <a:p>
            <a:pPr>
              <a:lnSpc>
                <a:spcPct val="78000"/>
              </a:lnSpc>
            </a:pPr>
            <a:r>
              <a:rPr lang="fr-FR" b="0" dirty="0"/>
              <a:t>Site CNR </a:t>
            </a:r>
            <a:r>
              <a:rPr lang="fr-FR" sz="1400" b="0" dirty="0" smtClean="0">
                <a:solidFill>
                  <a:srgbClr val="FF0000"/>
                </a:solidFill>
                <a:hlinkClick r:id="rId5"/>
              </a:rPr>
              <a:t>https://cnr-legionelles.univ-lyon1.fr</a:t>
            </a:r>
            <a:r>
              <a:rPr lang="fr-FR" b="0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2559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2513"/>
            <a:ext cx="8748712" cy="5105400"/>
          </a:xfrm>
        </p:spPr>
        <p:txBody>
          <a:bodyPr/>
          <a:lstStyle/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Pneumopathie : </a:t>
            </a:r>
            <a:r>
              <a:rPr lang="fr-FR" sz="1800" b="0" i="1" dirty="0">
                <a:solidFill>
                  <a:schemeClr val="accent1"/>
                </a:solidFill>
              </a:rPr>
              <a:t>0,5 à 5% des pneumopathies communautaires de l’adulte</a:t>
            </a:r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Incubation : 2 à 10 jours</a:t>
            </a:r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Létalité : </a:t>
            </a:r>
            <a:r>
              <a:rPr lang="fr-FR" b="0" dirty="0" smtClean="0"/>
              <a:t>≈10 %   </a:t>
            </a:r>
            <a:endParaRPr lang="fr-FR" b="0" dirty="0"/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Agent responsable </a:t>
            </a:r>
            <a:r>
              <a:rPr lang="fr-FR" b="0" i="1" dirty="0" err="1"/>
              <a:t>Legionella</a:t>
            </a:r>
            <a:endParaRPr lang="fr-FR" sz="1800" b="0" dirty="0">
              <a:solidFill>
                <a:schemeClr val="accent1"/>
              </a:solidFill>
            </a:endParaRPr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en-US" b="0" dirty="0"/>
              <a:t>Confirmation </a:t>
            </a:r>
            <a:r>
              <a:rPr lang="fr-FR" b="0" dirty="0"/>
              <a:t>biologique indispensable 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</a:p>
          <a:p>
            <a:pPr marL="952500" lvl="2" indent="-266700">
              <a:lnSpc>
                <a:spcPct val="150000"/>
              </a:lnSpc>
              <a:tabLst>
                <a:tab pos="7712075" algn="l"/>
              </a:tabLst>
            </a:pPr>
            <a:endParaRPr lang="fr-FR" sz="1600" b="0" dirty="0">
              <a:solidFill>
                <a:schemeClr val="accent1"/>
              </a:solidFill>
            </a:endParaRP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15888"/>
            <a:ext cx="6502400" cy="9144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162800" cy="752475"/>
          </a:xfrm>
        </p:spPr>
        <p:txBody>
          <a:bodyPr/>
          <a:lstStyle/>
          <a:p>
            <a:r>
              <a:rPr lang="fr-FR" altLang="fr-FR" sz="4000" b="0" i="1">
                <a:solidFill>
                  <a:schemeClr val="bg1"/>
                </a:solidFill>
              </a:rPr>
              <a:t>Legionella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40762" cy="5905500"/>
          </a:xfrm>
        </p:spPr>
        <p:txBody>
          <a:bodyPr/>
          <a:lstStyle/>
          <a:p>
            <a:pPr>
              <a:lnSpc>
                <a:spcPct val="178000"/>
              </a:lnSpc>
            </a:pPr>
            <a:r>
              <a:rPr lang="fr-FR" altLang="fr-FR" b="0" dirty="0"/>
              <a:t>Bactérie d’origine </a:t>
            </a:r>
            <a:r>
              <a:rPr lang="fr-FR" altLang="fr-FR" b="0" dirty="0" err="1"/>
              <a:t>hydrotellurique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 smtClean="0"/>
              <a:t>70 </a:t>
            </a:r>
            <a:r>
              <a:rPr lang="fr-FR" altLang="fr-FR" b="0" dirty="0"/>
              <a:t>espèces et </a:t>
            </a:r>
            <a:r>
              <a:rPr lang="fr-FR" altLang="fr-FR" b="0" dirty="0" err="1"/>
              <a:t>sérogroupes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/>
              <a:t>Eaux naturelles : lacs, rivières, sols humides, </a:t>
            </a:r>
          </a:p>
          <a:p>
            <a:pPr>
              <a:lnSpc>
                <a:spcPct val="178000"/>
              </a:lnSpc>
            </a:pPr>
            <a:r>
              <a:rPr lang="fr-FR" altLang="fr-FR" b="0" dirty="0"/>
              <a:t>Eaux artificielles +++</a:t>
            </a:r>
          </a:p>
          <a:p>
            <a:pPr lvl="1">
              <a:lnSpc>
                <a:spcPct val="178000"/>
              </a:lnSpc>
            </a:pPr>
            <a:r>
              <a:rPr lang="fr-FR" altLang="fr-FR" sz="1600" b="0" dirty="0" smtClean="0"/>
              <a:t>eaux </a:t>
            </a:r>
            <a:r>
              <a:rPr lang="fr-FR" altLang="fr-FR" sz="1600" b="0" dirty="0"/>
              <a:t>sanitaires (</a:t>
            </a:r>
            <a:r>
              <a:rPr lang="fr-FR" altLang="fr-FR" sz="1600" b="0" dirty="0" smtClean="0"/>
              <a:t>chaudes et froides)</a:t>
            </a:r>
            <a:endParaRPr lang="fr-FR" altLang="fr-FR" sz="1600" b="0" dirty="0"/>
          </a:p>
          <a:p>
            <a:pPr lvl="1">
              <a:lnSpc>
                <a:spcPct val="178000"/>
              </a:lnSpc>
            </a:pPr>
            <a:r>
              <a:rPr lang="fr-FR" altLang="fr-FR" sz="1600" b="0" dirty="0"/>
              <a:t>eaux systèmes de refroidissement des </a:t>
            </a:r>
            <a:r>
              <a:rPr lang="fr-FR" altLang="fr-FR" sz="1600" b="0" dirty="0" smtClean="0"/>
              <a:t>Tours </a:t>
            </a:r>
            <a:r>
              <a:rPr lang="fr-FR" altLang="fr-FR" sz="1600" b="0" dirty="0" err="1" smtClean="0"/>
              <a:t>Aéroréfrigérantes</a:t>
            </a:r>
            <a:endParaRPr lang="fr-FR" altLang="fr-FR" sz="1600" b="0" dirty="0"/>
          </a:p>
          <a:p>
            <a:pPr lvl="1">
              <a:lnSpc>
                <a:spcPct val="178000"/>
              </a:lnSpc>
            </a:pPr>
            <a:r>
              <a:rPr lang="fr-FR" altLang="fr-FR" sz="1600" b="0" dirty="0"/>
              <a:t>conditions favorables : biofilm, température inférieure à 50°C, débit faible voire stagnation, amibes ……</a:t>
            </a:r>
          </a:p>
        </p:txBody>
      </p:sp>
      <p:pic>
        <p:nvPicPr>
          <p:cNvPr id="1560580" name="Picture 4" descr="TA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1849437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0581" name="Picture 5" descr="IS7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230313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750" y="360052"/>
            <a:ext cx="7087155" cy="714208"/>
          </a:xfrm>
        </p:spPr>
        <p:txBody>
          <a:bodyPr/>
          <a:lstStyle/>
          <a:p>
            <a:r>
              <a:rPr lang="fr-FR" dirty="0" smtClean="0"/>
              <a:t>Le genre </a:t>
            </a:r>
            <a:r>
              <a:rPr lang="fr-FR" i="1" dirty="0" smtClean="0"/>
              <a:t>Legionella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76672"/>
            <a:ext cx="7943792" cy="13627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200" b="0" dirty="0" smtClean="0"/>
              <a:t>Plus de 50 espèces et 70 sérogroupes</a:t>
            </a:r>
          </a:p>
          <a:p>
            <a:pPr algn="ctr">
              <a:spcBef>
                <a:spcPts val="800"/>
              </a:spcBef>
              <a:buNone/>
            </a:pPr>
            <a:r>
              <a:rPr lang="fr-FR" sz="2200" b="0" i="1" dirty="0" smtClean="0"/>
              <a:t>L. </a:t>
            </a:r>
            <a:r>
              <a:rPr lang="fr-FR" sz="2200" b="0" i="1" dirty="0" err="1" smtClean="0"/>
              <a:t>pneumophila</a:t>
            </a:r>
            <a:r>
              <a:rPr lang="fr-FR" sz="2200" b="0" i="1" dirty="0" smtClean="0"/>
              <a:t> </a:t>
            </a:r>
            <a:r>
              <a:rPr lang="fr-FR" sz="2200" b="0" dirty="0" smtClean="0"/>
              <a:t>(</a:t>
            </a:r>
            <a:r>
              <a:rPr lang="fr-FR" sz="2200" b="0" dirty="0" err="1" smtClean="0"/>
              <a:t>Lp</a:t>
            </a:r>
            <a:r>
              <a:rPr lang="fr-FR" sz="2200" b="0" dirty="0" smtClean="0"/>
              <a:t>) = 16 sérogroupes, Lp1 à Lp16</a:t>
            </a:r>
          </a:p>
          <a:p>
            <a:pPr 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2132856"/>
            <a:ext cx="3411004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400" dirty="0" smtClean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400" dirty="0" smtClean="0">
                <a:solidFill>
                  <a:srgbClr val="1E3BA9"/>
                </a:solidFill>
                <a:latin typeface="Arial"/>
                <a:cs typeface="Arial"/>
              </a:rPr>
              <a:t>Environnement</a:t>
            </a:r>
          </a:p>
          <a:p>
            <a:pPr algn="ctr"/>
            <a:endParaRPr lang="fr-FR" sz="2400" dirty="0" smtClean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Toutes les espèces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30% des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58184" y="2131830"/>
            <a:ext cx="3411004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 smtClean="0">
                <a:solidFill>
                  <a:srgbClr val="1E3BA9"/>
                </a:solidFill>
                <a:latin typeface="Arial"/>
                <a:cs typeface="Arial"/>
              </a:rPr>
              <a:t>Chez l’Homme</a:t>
            </a:r>
          </a:p>
          <a:p>
            <a:pPr algn="ctr"/>
            <a:endParaRPr lang="fr-FR" sz="2400" dirty="0" smtClean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24 espèces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</a:t>
            </a:r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= 98% des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sz="2200" b="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90% des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14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dirty="0">
              <a:solidFill>
                <a:srgbClr val="1E3BA9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79020" y="3263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07375" cy="5105400"/>
          </a:xfrm>
        </p:spPr>
        <p:txBody>
          <a:bodyPr/>
          <a:lstStyle/>
          <a:p>
            <a:pPr>
              <a:lnSpc>
                <a:spcPct val="148000"/>
              </a:lnSpc>
            </a:pPr>
            <a:r>
              <a:rPr lang="fr-FR" sz="2800" b="0" dirty="0" smtClean="0"/>
              <a:t>Tar </a:t>
            </a:r>
            <a:r>
              <a:rPr lang="fr-FR" sz="2800" b="0" dirty="0"/>
              <a:t>(tours </a:t>
            </a:r>
            <a:r>
              <a:rPr lang="fr-FR" sz="2800" b="0" dirty="0" err="1"/>
              <a:t>aéro</a:t>
            </a:r>
            <a:r>
              <a:rPr lang="fr-FR" sz="2800" b="0" dirty="0"/>
              <a:t>-réfrigérantes) </a:t>
            </a:r>
          </a:p>
          <a:p>
            <a:pPr marL="495300" lvl="1" indent="-38100">
              <a:lnSpc>
                <a:spcPct val="148000"/>
              </a:lnSpc>
            </a:pPr>
            <a:r>
              <a:rPr lang="fr-FR" sz="2400" b="0" dirty="0"/>
              <a:t> établissements tertiaires, industriels </a:t>
            </a:r>
          </a:p>
          <a:p>
            <a:pPr>
              <a:lnSpc>
                <a:spcPct val="148000"/>
              </a:lnSpc>
            </a:pPr>
            <a:r>
              <a:rPr lang="fr-FR" sz="2800" b="0" dirty="0"/>
              <a:t>Réseaux d'eaux (</a:t>
            </a:r>
            <a:r>
              <a:rPr lang="fr-FR" sz="2800" b="0" u="sng" dirty="0"/>
              <a:t>chaude</a:t>
            </a:r>
            <a:r>
              <a:rPr lang="fr-FR" sz="2800" b="0" dirty="0"/>
              <a:t>, froide)   </a:t>
            </a:r>
          </a:p>
          <a:p>
            <a:pPr marL="495300" lvl="1" indent="-38100">
              <a:lnSpc>
                <a:spcPct val="108000"/>
              </a:lnSpc>
              <a:buFont typeface="Arial" charset="0"/>
              <a:buChar char="–"/>
            </a:pPr>
            <a:r>
              <a:rPr lang="fr-FR" sz="2800" b="0" dirty="0"/>
              <a:t> </a:t>
            </a:r>
            <a:r>
              <a:rPr lang="fr-FR" sz="2800" b="0" dirty="0" smtClean="0"/>
              <a:t> </a:t>
            </a:r>
            <a:r>
              <a:rPr lang="fr-FR" sz="2400" b="0" dirty="0" smtClean="0"/>
              <a:t>hôpitaux</a:t>
            </a:r>
            <a:r>
              <a:rPr lang="fr-FR" sz="2400" b="0" dirty="0"/>
              <a:t>, maisons de retraite </a:t>
            </a:r>
          </a:p>
          <a:p>
            <a:pPr marL="495300" lvl="1" indent="-38100">
              <a:lnSpc>
                <a:spcPct val="108000"/>
              </a:lnSpc>
            </a:pPr>
            <a:r>
              <a:rPr lang="fr-FR" sz="2400" b="0" dirty="0"/>
              <a:t>  hôtels, campings …</a:t>
            </a:r>
          </a:p>
          <a:p>
            <a:pPr marL="495300" lvl="1" indent="-38100">
              <a:lnSpc>
                <a:spcPct val="108000"/>
              </a:lnSpc>
            </a:pPr>
            <a:r>
              <a:rPr lang="fr-FR" sz="2400" b="0" dirty="0"/>
              <a:t>  </a:t>
            </a:r>
            <a:r>
              <a:rPr lang="fr-FR" sz="2400" b="0" dirty="0" smtClean="0"/>
              <a:t>autres ERP </a:t>
            </a:r>
            <a:r>
              <a:rPr lang="fr-FR" sz="2400" b="0" dirty="0"/>
              <a:t>(établissements recevant du </a:t>
            </a:r>
            <a:r>
              <a:rPr lang="fr-FR" sz="2400" b="0" dirty="0" smtClean="0"/>
              <a:t>public)</a:t>
            </a:r>
            <a:endParaRPr lang="fr-FR" sz="2400" b="0" dirty="0"/>
          </a:p>
          <a:p>
            <a:pPr marL="495300" lvl="1" indent="-38100">
              <a:lnSpc>
                <a:spcPct val="108000"/>
              </a:lnSpc>
            </a:pPr>
            <a:r>
              <a:rPr lang="fr-FR" sz="2400" b="0" dirty="0"/>
              <a:t>  bains à remous </a:t>
            </a:r>
          </a:p>
          <a:p>
            <a:pPr>
              <a:lnSpc>
                <a:spcPct val="148000"/>
              </a:lnSpc>
            </a:pPr>
            <a:r>
              <a:rPr lang="fr-FR" sz="2800" b="0" dirty="0"/>
              <a:t>Dispositifs de thérapie </a:t>
            </a:r>
            <a:r>
              <a:rPr lang="fr-FR" sz="2800" b="0" dirty="0" smtClean="0"/>
              <a:t>respiratoire </a:t>
            </a:r>
          </a:p>
          <a:p>
            <a:pPr>
              <a:lnSpc>
                <a:spcPct val="148000"/>
              </a:lnSpc>
            </a:pPr>
            <a:endParaRPr lang="fr-FR" sz="2800" b="0" dirty="0"/>
          </a:p>
        </p:txBody>
      </p:sp>
      <p:sp>
        <p:nvSpPr>
          <p:cNvPr id="169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02575" cy="914400"/>
          </a:xfrm>
          <a:solidFill>
            <a:schemeClr val="tx2">
              <a:alpha val="50000"/>
            </a:schemeClr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0" dirty="0" smtClean="0">
                <a:solidFill>
                  <a:schemeClr val="bg1"/>
                </a:solidFill>
              </a:rPr>
              <a:t>Principales installations </a:t>
            </a:r>
            <a:r>
              <a:rPr lang="fr-FR" b="0" dirty="0">
                <a:solidFill>
                  <a:schemeClr val="bg1"/>
                </a:solidFill>
              </a:rPr>
              <a:t>à risque  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217024" cy="4843462"/>
          </a:xfrm>
          <a:noFill/>
          <a:ln/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fr-FR" altLang="fr-FR" sz="2800" b="0" dirty="0"/>
              <a:t>Inhalation</a:t>
            </a:r>
          </a:p>
          <a:p>
            <a:pPr marL="742950" lvl="1" indent="-285750">
              <a:lnSpc>
                <a:spcPct val="150000"/>
              </a:lnSpc>
            </a:pPr>
            <a:r>
              <a:rPr lang="fr-FR" altLang="fr-FR" sz="2800" b="0" dirty="0">
                <a:solidFill>
                  <a:schemeClr val="accent1"/>
                </a:solidFill>
              </a:rPr>
              <a:t>Aérosols avec </a:t>
            </a:r>
            <a:r>
              <a:rPr lang="fr-FR" altLang="fr-FR" sz="2800" b="0" dirty="0" err="1">
                <a:solidFill>
                  <a:schemeClr val="accent1"/>
                </a:solidFill>
              </a:rPr>
              <a:t>micro-gouttelettes</a:t>
            </a:r>
            <a:r>
              <a:rPr lang="fr-FR" altLang="fr-FR" sz="2800" b="0" dirty="0">
                <a:solidFill>
                  <a:schemeClr val="accent1"/>
                </a:solidFill>
              </a:rPr>
              <a:t> d’eau, diamètre&lt;5µm</a:t>
            </a:r>
          </a:p>
          <a:p>
            <a:pPr marL="342900" indent="-342900">
              <a:lnSpc>
                <a:spcPct val="100000"/>
              </a:lnSpc>
            </a:pPr>
            <a:endParaRPr lang="fr-FR" altLang="fr-FR" sz="2800" b="0" dirty="0" smtClean="0"/>
          </a:p>
          <a:p>
            <a:pPr marL="342900" indent="-342900">
              <a:lnSpc>
                <a:spcPct val="100000"/>
              </a:lnSpc>
            </a:pPr>
            <a:r>
              <a:rPr lang="fr-FR" altLang="fr-FR" sz="2800" b="0" dirty="0" smtClean="0"/>
              <a:t>Transmission </a:t>
            </a:r>
            <a:r>
              <a:rPr lang="fr-FR" altLang="fr-FR" sz="2800" b="0" dirty="0"/>
              <a:t>de personne à </a:t>
            </a:r>
            <a:r>
              <a:rPr lang="fr-FR" altLang="fr-FR" sz="2800" b="0" dirty="0" smtClean="0"/>
              <a:t>personne exceptionnelle*</a:t>
            </a:r>
            <a:endParaRPr lang="fr-FR" altLang="fr-FR" sz="2800" b="0" dirty="0"/>
          </a:p>
        </p:txBody>
      </p:sp>
      <p:sp>
        <p:nvSpPr>
          <p:cNvPr id="1564675" name="Rectangle 3"/>
          <p:cNvSpPr>
            <a:spLocks noChangeArrowheads="1"/>
          </p:cNvSpPr>
          <p:nvPr/>
        </p:nvSpPr>
        <p:spPr bwMode="auto">
          <a:xfrm>
            <a:off x="914400" y="381000"/>
            <a:ext cx="7239000" cy="455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altLang="fr-FR" sz="3200" b="0">
                <a:solidFill>
                  <a:schemeClr val="bg1"/>
                </a:solidFill>
              </a:rPr>
              <a:t>Mode de contamination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09329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 err="1"/>
              <a:t>Correia</a:t>
            </a:r>
            <a:r>
              <a:rPr lang="en-US" sz="1100" b="0" i="1" dirty="0"/>
              <a:t> AM1, Ferreira JS, Borges V </a:t>
            </a:r>
            <a:r>
              <a:rPr lang="en-US" sz="1100" b="0" i="1" dirty="0" smtClean="0"/>
              <a:t>and al : Probable </a:t>
            </a:r>
            <a:r>
              <a:rPr lang="en-US" sz="1100" b="0" i="1" dirty="0"/>
              <a:t>Person-to-Person Transmission of Legionnaires' </a:t>
            </a:r>
            <a:r>
              <a:rPr lang="en-US" sz="1100" b="0" i="1" dirty="0" smtClean="0"/>
              <a:t>Disease.</a:t>
            </a:r>
          </a:p>
          <a:p>
            <a:r>
              <a:rPr lang="en-US" sz="1100" b="0" i="1" dirty="0" smtClean="0"/>
              <a:t>N </a:t>
            </a:r>
            <a:r>
              <a:rPr lang="en-US" sz="1100" b="0" i="1" dirty="0" err="1"/>
              <a:t>Engl</a:t>
            </a:r>
            <a:r>
              <a:rPr lang="en-US" sz="1100" b="0" i="1" dirty="0"/>
              <a:t> J Med. 2016 Feb 4;374(5):497-8. </a:t>
            </a:r>
            <a:r>
              <a:rPr lang="en-US" sz="1100" b="0" i="1" dirty="0" err="1"/>
              <a:t>doi</a:t>
            </a:r>
            <a:r>
              <a:rPr lang="en-US" sz="1100" b="0" i="1" dirty="0"/>
              <a:t>: 10.1056/NEJMc1505356.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915400" cy="5040312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endParaRPr lang="fr-FR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fr-FR" sz="2800" b="0" dirty="0">
                <a:solidFill>
                  <a:schemeClr val="accent1"/>
                </a:solidFill>
              </a:rPr>
              <a:t>Cas</a:t>
            </a:r>
            <a:r>
              <a:rPr lang="fr-FR" b="0" dirty="0"/>
              <a:t> = pneumopathie  associée à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fr-FR" sz="2400" b="0" dirty="0">
                <a:solidFill>
                  <a:srgbClr val="F963F9"/>
                </a:solidFill>
              </a:rPr>
              <a:t>		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fr-FR" sz="2400" b="0" dirty="0">
                <a:solidFill>
                  <a:srgbClr val="F963F9"/>
                </a:solidFill>
              </a:rPr>
              <a:t>		</a:t>
            </a:r>
            <a:r>
              <a:rPr lang="fr-FR" sz="2400" b="0" dirty="0" smtClean="0">
                <a:solidFill>
                  <a:schemeClr val="accent1"/>
                </a:solidFill>
              </a:rPr>
              <a:t>Confirmé</a:t>
            </a:r>
            <a:r>
              <a:rPr lang="fr-FR" sz="2400" b="0" dirty="0"/>
              <a:t> </a:t>
            </a:r>
            <a:r>
              <a:rPr lang="fr-FR" sz="2400" b="0" dirty="0" smtClean="0"/>
              <a:t>  - isolement </a:t>
            </a:r>
            <a:r>
              <a:rPr lang="fr-FR" sz="2400" b="0" dirty="0"/>
              <a:t>de </a:t>
            </a:r>
            <a:r>
              <a:rPr lang="fr-FR" sz="2400" b="0" i="1" dirty="0" err="1"/>
              <a:t>Legionella</a:t>
            </a:r>
            <a:r>
              <a:rPr lang="fr-FR" sz="2400" b="0" i="1" dirty="0"/>
              <a:t> </a:t>
            </a:r>
            <a:r>
              <a:rPr lang="fr-FR" sz="2400" b="0" dirty="0"/>
              <a:t>(culture)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</a:t>
            </a:r>
            <a:r>
              <a:rPr lang="fr-FR" sz="2400" b="0" dirty="0" smtClean="0"/>
              <a:t>       - présence </a:t>
            </a:r>
            <a:r>
              <a:rPr lang="fr-FR" sz="2400" b="0" dirty="0"/>
              <a:t>d'antigène soluble urinaire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</a:t>
            </a:r>
            <a:r>
              <a:rPr lang="fr-FR" sz="2400" b="0" dirty="0" smtClean="0"/>
              <a:t>       - augmentation </a:t>
            </a:r>
            <a:r>
              <a:rPr lang="fr-FR" sz="2400" b="0" dirty="0"/>
              <a:t>du titre d'anticorps (</a:t>
            </a:r>
            <a:r>
              <a:rPr lang="fr-FR" sz="2400" b="0" dirty="0" smtClean="0"/>
              <a:t>x4) (&gt;128)</a:t>
            </a: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	</a:t>
            </a:r>
            <a:endParaRPr lang="fr-FR" sz="2400" b="0" dirty="0">
              <a:solidFill>
                <a:schemeClr val="accent1"/>
              </a:solidFill>
            </a:endParaRP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 smtClean="0">
                <a:solidFill>
                  <a:schemeClr val="accent1"/>
                </a:solidFill>
              </a:rPr>
              <a:t>Possible    </a:t>
            </a:r>
            <a:r>
              <a:rPr lang="fr-FR" sz="2400" b="0" dirty="0" smtClean="0"/>
              <a:t>- titre d’anticorps unique </a:t>
            </a:r>
            <a:r>
              <a:rPr lang="fr-FR" sz="2400" b="0" dirty="0"/>
              <a:t>élevé </a:t>
            </a:r>
            <a:r>
              <a:rPr lang="fr-FR" sz="2400" b="0" u="sng" dirty="0"/>
              <a:t>&gt;</a:t>
            </a:r>
            <a:r>
              <a:rPr lang="fr-FR" sz="2400" b="0" dirty="0"/>
              <a:t> 256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</a:t>
            </a:r>
            <a:r>
              <a:rPr lang="fr-FR" sz="2400" b="0" dirty="0" smtClean="0"/>
              <a:t>       - PCR </a:t>
            </a:r>
            <a:r>
              <a:rPr lang="fr-FR" sz="2400" b="0" dirty="0"/>
              <a:t>positive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endParaRPr lang="fr-FR" altLang="fr-FR" sz="2400" b="0" dirty="0"/>
          </a:p>
        </p:txBody>
      </p:sp>
      <p:sp>
        <p:nvSpPr>
          <p:cNvPr id="1697795" name="Rectangle 3"/>
          <p:cNvSpPr>
            <a:spLocks noChangeArrowheads="1"/>
          </p:cNvSpPr>
          <p:nvPr/>
        </p:nvSpPr>
        <p:spPr bwMode="auto">
          <a:xfrm>
            <a:off x="914400" y="381000"/>
            <a:ext cx="783431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altLang="fr-FR" sz="4000" b="0">
                <a:solidFill>
                  <a:schemeClr val="bg1"/>
                </a:solidFill>
              </a:rPr>
              <a:t>Légionellose : définitions de cas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724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Généralités 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chemeClr val="bg2"/>
                </a:solidFill>
              </a:rPr>
              <a:t>2022</a:t>
            </a:r>
            <a:endParaRPr lang="fr-FR" sz="3200" b="0" dirty="0">
              <a:solidFill>
                <a:schemeClr val="bg2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">
  <a:themeElements>
    <a:clrScheme name="">
      <a:dk1>
        <a:srgbClr val="000000"/>
      </a:dk1>
      <a:lt1>
        <a:srgbClr val="1114B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AAAADC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8">
        <a:dk1>
          <a:srgbClr val="919191"/>
        </a:dk1>
        <a:lt1>
          <a:srgbClr val="FFFFFF"/>
        </a:lt1>
        <a:dk2>
          <a:srgbClr val="1114BF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AD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F Rouge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Pages>86</Pages>
  <Words>1477</Words>
  <Application>Microsoft Office PowerPoint</Application>
  <PresentationFormat>Affichage à l'écran (4:3)</PresentationFormat>
  <Paragraphs>245</Paragraphs>
  <Slides>23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Symbol</vt:lpstr>
      <vt:lpstr>Times New Roman</vt:lpstr>
      <vt:lpstr>Diapos</vt:lpstr>
      <vt:lpstr>SPF Rouge</vt:lpstr>
      <vt:lpstr>Document</vt:lpstr>
      <vt:lpstr>La légionellose en France Données épidémiologiques 2022</vt:lpstr>
      <vt:lpstr>Légionellose </vt:lpstr>
      <vt:lpstr>Légionellose </vt:lpstr>
      <vt:lpstr>Legionella</vt:lpstr>
      <vt:lpstr>Le genre Legionella</vt:lpstr>
      <vt:lpstr>Principales installations à risque   </vt:lpstr>
      <vt:lpstr>Présentation PowerPoint</vt:lpstr>
      <vt:lpstr>Présentation PowerPoint</vt:lpstr>
      <vt:lpstr>Légionellose </vt:lpstr>
      <vt:lpstr>Système de surveillance en France  </vt:lpstr>
      <vt:lpstr>Notification et signalement obligatoires  des cas de légionellose (MDO)    </vt:lpstr>
      <vt:lpstr> Signalement obligatoire des infections liés à un séjour dans un établissement de santé    </vt:lpstr>
      <vt:lpstr>Notification du Centre national  de référence (CNR*) et son rôle      </vt:lpstr>
      <vt:lpstr>Présentation PowerPoint</vt:lpstr>
      <vt:lpstr>Présentation PowerPoint</vt:lpstr>
      <vt:lpstr>Légionellose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Expositions à risque parmi les cas  de légionellose notifiés, France 2022 (N=1897)</vt:lpstr>
      <vt:lpstr>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LEGIONELLA :  diagnostic, surveillance et pr</dc:title>
  <dc:creator>DGIONELLA :</dc:creator>
  <cp:lastModifiedBy>ZACCARINI Céline</cp:lastModifiedBy>
  <cp:revision>584</cp:revision>
  <cp:lastPrinted>2002-11-27T11:26:32Z</cp:lastPrinted>
  <dcterms:created xsi:type="dcterms:W3CDTF">1999-06-15T10:41:11Z</dcterms:created>
  <dcterms:modified xsi:type="dcterms:W3CDTF">2023-09-06T12:01:57Z</dcterms:modified>
</cp:coreProperties>
</file>